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60" r:id="rId6"/>
    <p:sldId id="261" r:id="rId7"/>
    <p:sldId id="262" r:id="rId8"/>
    <p:sldId id="316" r:id="rId9"/>
    <p:sldId id="317" r:id="rId10"/>
    <p:sldId id="312" r:id="rId11"/>
    <p:sldId id="263" r:id="rId12"/>
    <p:sldId id="264" r:id="rId13"/>
    <p:sldId id="265" r:id="rId14"/>
    <p:sldId id="298" r:id="rId15"/>
    <p:sldId id="268" r:id="rId16"/>
    <p:sldId id="313" r:id="rId17"/>
    <p:sldId id="272" r:id="rId18"/>
    <p:sldId id="267" r:id="rId19"/>
    <p:sldId id="273" r:id="rId20"/>
    <p:sldId id="277" r:id="rId21"/>
    <p:sldId id="270" r:id="rId22"/>
    <p:sldId id="299" r:id="rId23"/>
    <p:sldId id="296" r:id="rId24"/>
    <p:sldId id="297" r:id="rId25"/>
    <p:sldId id="300" r:id="rId26"/>
    <p:sldId id="314" r:id="rId27"/>
    <p:sldId id="285" r:id="rId28"/>
    <p:sldId id="286" r:id="rId29"/>
    <p:sldId id="301" r:id="rId30"/>
    <p:sldId id="289" r:id="rId31"/>
    <p:sldId id="303" r:id="rId32"/>
    <p:sldId id="304" r:id="rId33"/>
    <p:sldId id="306" r:id="rId34"/>
    <p:sldId id="307" r:id="rId35"/>
    <p:sldId id="315" r:id="rId36"/>
    <p:sldId id="308" r:id="rId37"/>
    <p:sldId id="310" r:id="rId38"/>
    <p:sldId id="31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4292" autoAdjust="0"/>
  </p:normalViewPr>
  <p:slideViewPr>
    <p:cSldViewPr snapToGrid="0">
      <p:cViewPr varScale="1">
        <p:scale>
          <a:sx n="83" d="100"/>
          <a:sy n="83" d="100"/>
        </p:scale>
        <p:origin x="1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Citations of Shor's '95 paper</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Sheet1!$A$4:$A$25</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Sheet1!$B$4:$B$25</c:f>
              <c:numCache>
                <c:formatCode>General</c:formatCode>
                <c:ptCount val="22"/>
                <c:pt idx="0">
                  <c:v>1</c:v>
                </c:pt>
                <c:pt idx="1">
                  <c:v>14</c:v>
                </c:pt>
                <c:pt idx="2">
                  <c:v>21</c:v>
                </c:pt>
                <c:pt idx="3">
                  <c:v>83</c:v>
                </c:pt>
                <c:pt idx="4">
                  <c:v>98</c:v>
                </c:pt>
                <c:pt idx="5">
                  <c:v>151</c:v>
                </c:pt>
                <c:pt idx="6">
                  <c:v>172</c:v>
                </c:pt>
                <c:pt idx="7">
                  <c:v>230</c:v>
                </c:pt>
                <c:pt idx="8">
                  <c:v>227</c:v>
                </c:pt>
                <c:pt idx="9">
                  <c:v>238</c:v>
                </c:pt>
                <c:pt idx="10">
                  <c:v>294</c:v>
                </c:pt>
                <c:pt idx="11">
                  <c:v>343</c:v>
                </c:pt>
                <c:pt idx="12">
                  <c:v>355</c:v>
                </c:pt>
                <c:pt idx="13">
                  <c:v>348</c:v>
                </c:pt>
                <c:pt idx="14">
                  <c:v>363</c:v>
                </c:pt>
                <c:pt idx="15">
                  <c:v>375</c:v>
                </c:pt>
                <c:pt idx="16">
                  <c:v>421</c:v>
                </c:pt>
                <c:pt idx="17">
                  <c:v>417</c:v>
                </c:pt>
                <c:pt idx="18">
                  <c:v>445</c:v>
                </c:pt>
                <c:pt idx="19">
                  <c:v>472</c:v>
                </c:pt>
                <c:pt idx="20">
                  <c:v>524</c:v>
                </c:pt>
                <c:pt idx="21">
                  <c:v>562</c:v>
                </c:pt>
              </c:numCache>
            </c:numRef>
          </c:val>
          <c:smooth val="0"/>
          <c:extLst>
            <c:ext xmlns:c16="http://schemas.microsoft.com/office/drawing/2014/chart" uri="{C3380CC4-5D6E-409C-BE32-E72D297353CC}">
              <c16:uniqueId val="{00000000-8279-47D4-BED2-104B48E7D5F6}"/>
            </c:ext>
          </c:extLst>
        </c:ser>
        <c:dLbls>
          <c:showLegendKey val="0"/>
          <c:showVal val="0"/>
          <c:showCatName val="0"/>
          <c:showSerName val="0"/>
          <c:showPercent val="0"/>
          <c:showBubbleSize val="0"/>
        </c:dLbls>
        <c:smooth val="0"/>
        <c:axId val="250825648"/>
        <c:axId val="250735232"/>
      </c:lineChart>
      <c:catAx>
        <c:axId val="25082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0735232"/>
        <c:crosses val="autoZero"/>
        <c:auto val="1"/>
        <c:lblAlgn val="ctr"/>
        <c:lblOffset val="100"/>
        <c:noMultiLvlLbl val="0"/>
      </c:catAx>
      <c:valAx>
        <c:axId val="250735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0825648"/>
        <c:crosses val="autoZero"/>
        <c:crossBetween val="between"/>
      </c:valAx>
      <c:spPr>
        <a:noFill/>
        <a:ln>
          <a:noFill/>
        </a:ln>
        <a:effectLst/>
      </c:spPr>
    </c:plotArea>
    <c:plotVisOnly val="1"/>
    <c:dispBlanksAs val="gap"/>
    <c:showDLblsOverMax val="0"/>
  </c:chart>
  <c:spPr>
    <a:noFill/>
    <a:ln>
      <a:noFill/>
    </a:ln>
    <a:effectLst/>
  </c:spPr>
  <c:txPr>
    <a:bodyPr/>
    <a:lstStyle/>
    <a:p>
      <a:pPr>
        <a:defRPr sz="12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3D0B4-ED37-4828-B180-AE999DC244D1}" type="datetimeFigureOut">
              <a:rPr lang="en-US" smtClean="0"/>
              <a:t>7/17/2017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B120F-6258-4097-AE11-2808089DEE91}" type="slidenum">
              <a:rPr lang="en-US" smtClean="0"/>
              <a:t>‹#›</a:t>
            </a:fld>
            <a:endParaRPr lang="en-US"/>
          </a:p>
        </p:txBody>
      </p:sp>
    </p:spTree>
    <p:extLst>
      <p:ext uri="{BB962C8B-B14F-4D97-AF65-F5344CB8AC3E}">
        <p14:creationId xmlns:p14="http://schemas.microsoft.com/office/powerpoint/2010/main" val="868786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gets used:  PKC is slower.  Used to</a:t>
            </a:r>
            <a:r>
              <a:rPr lang="en-US" baseline="0" dirty="0"/>
              <a:t> establish key with Bob, then switch to symmetric key.  </a:t>
            </a:r>
            <a:endParaRPr lang="en-US" dirty="0"/>
          </a:p>
        </p:txBody>
      </p:sp>
      <p:sp>
        <p:nvSpPr>
          <p:cNvPr id="4" name="Slide Number Placeholder 3"/>
          <p:cNvSpPr>
            <a:spLocks noGrp="1"/>
          </p:cNvSpPr>
          <p:nvPr>
            <p:ph type="sldNum" sz="quarter" idx="10"/>
          </p:nvPr>
        </p:nvSpPr>
        <p:spPr/>
        <p:txBody>
          <a:bodyPr/>
          <a:lstStyle/>
          <a:p>
            <a:fld id="{876B120F-6258-4097-AE11-2808089DEE91}" type="slidenum">
              <a:rPr lang="en-US" smtClean="0"/>
              <a:t>2</a:t>
            </a:fld>
            <a:endParaRPr lang="en-US"/>
          </a:p>
        </p:txBody>
      </p:sp>
    </p:spTree>
    <p:extLst>
      <p:ext uri="{BB962C8B-B14F-4D97-AF65-F5344CB8AC3E}">
        <p14:creationId xmlns:p14="http://schemas.microsoft.com/office/powerpoint/2010/main" val="339849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want to expand</a:t>
            </a:r>
          </a:p>
        </p:txBody>
      </p:sp>
      <p:sp>
        <p:nvSpPr>
          <p:cNvPr id="4" name="Slide Number Placeholder 3"/>
          <p:cNvSpPr>
            <a:spLocks noGrp="1"/>
          </p:cNvSpPr>
          <p:nvPr>
            <p:ph type="sldNum" sz="quarter" idx="10"/>
          </p:nvPr>
        </p:nvSpPr>
        <p:spPr/>
        <p:txBody>
          <a:bodyPr/>
          <a:lstStyle/>
          <a:p>
            <a:fld id="{69C971FF-EF28-4195-A575-329446EFAA55}" type="slidenum">
              <a:rPr lang="en-US" smtClean="0"/>
              <a:t>24</a:t>
            </a:fld>
            <a:endParaRPr lang="en-US"/>
          </a:p>
        </p:txBody>
      </p:sp>
    </p:spTree>
    <p:extLst>
      <p:ext uri="{BB962C8B-B14F-4D97-AF65-F5344CB8AC3E}">
        <p14:creationId xmlns:p14="http://schemas.microsoft.com/office/powerpoint/2010/main" val="278479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Subject to change</a:t>
            </a:r>
          </a:p>
          <a:p>
            <a:r>
              <a:rPr lang="en-US" dirty="0"/>
              <a:t>We</a:t>
            </a:r>
            <a:r>
              <a:rPr lang="en-US" baseline="0" dirty="0"/>
              <a:t> want community’s help as well</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25</a:t>
            </a:fld>
            <a:endParaRPr lang="en-US"/>
          </a:p>
        </p:txBody>
      </p:sp>
    </p:spTree>
    <p:extLst>
      <p:ext uri="{BB962C8B-B14F-4D97-AF65-F5344CB8AC3E}">
        <p14:creationId xmlns:p14="http://schemas.microsoft.com/office/powerpoint/2010/main" val="1277017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to highlight some complexities for</a:t>
            </a:r>
            <a:r>
              <a:rPr lang="en-US" baseline="0" dirty="0"/>
              <a:t> PQC standardization. First, large scope, three crypto primitives, not like AES and SHA-3 competition. Second we need to consider both classical security and quantum security. I will further discuss quantum security late on in this presentations. Now we have established security models to prove the security, we also have many applications where the practical attacks can happen regardless the proof results. For each of the primitive, we have multiple tradeoff factors.  For example, for hash based signature, </a:t>
            </a:r>
            <a:r>
              <a:rPr lang="en-US" baseline="0" dirty="0" err="1"/>
              <a:t>stateful</a:t>
            </a:r>
            <a:r>
              <a:rPr lang="en-US" baseline="0" dirty="0"/>
              <a:t> signature is shorter and stateless signature is larger.  PQC is different from the first generation of PKC. At that time, we were trying to plug in and trying to make it work. Now we reply on those, replace them with new one will certainly not an easy task.  We will talk challenges in a separate page. People ask us whether this is a competition, we have bene reluctant to call it a competition. Yes and No. Yes- Open and trans, public proposal and public analysis, NIST will make selection based on the synopsis. No – Not one algorithm, three primitives each may have more than one, no straight forward comparison, selection will be made in multiple rounds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C971FF-EF28-4195-A575-329446EFAA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9001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devote substantial amount of resources, but will be less than for SHA-3</a:t>
            </a:r>
          </a:p>
        </p:txBody>
      </p:sp>
      <p:sp>
        <p:nvSpPr>
          <p:cNvPr id="4" name="Slide Number Placeholder 3"/>
          <p:cNvSpPr>
            <a:spLocks noGrp="1"/>
          </p:cNvSpPr>
          <p:nvPr>
            <p:ph type="sldNum" sz="quarter" idx="10"/>
          </p:nvPr>
        </p:nvSpPr>
        <p:spPr/>
        <p:txBody>
          <a:bodyPr/>
          <a:lstStyle/>
          <a:p>
            <a:fld id="{3B6BA634-12D7-4696-8BC2-80117B96699C}" type="slidenum">
              <a:rPr lang="en-US" smtClean="0"/>
              <a:t>27</a:t>
            </a:fld>
            <a:endParaRPr lang="en-US"/>
          </a:p>
        </p:txBody>
      </p:sp>
    </p:spTree>
    <p:extLst>
      <p:ext uri="{BB962C8B-B14F-4D97-AF65-F5344CB8AC3E}">
        <p14:creationId xmlns:p14="http://schemas.microsoft.com/office/powerpoint/2010/main" val="120522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BA634-12D7-4696-8BC2-80117B96699C}" type="slidenum">
              <a:rPr lang="en-US" smtClean="0"/>
              <a:t>28</a:t>
            </a:fld>
            <a:endParaRPr lang="en-US"/>
          </a:p>
        </p:txBody>
      </p:sp>
    </p:spTree>
    <p:extLst>
      <p:ext uri="{BB962C8B-B14F-4D97-AF65-F5344CB8AC3E}">
        <p14:creationId xmlns:p14="http://schemas.microsoft.com/office/powerpoint/2010/main" val="226624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Are all the important other properties covered?</a:t>
            </a:r>
          </a:p>
        </p:txBody>
      </p:sp>
      <p:sp>
        <p:nvSpPr>
          <p:cNvPr id="4" name="Slide Number Placeholder 3"/>
          <p:cNvSpPr>
            <a:spLocks noGrp="1"/>
          </p:cNvSpPr>
          <p:nvPr>
            <p:ph type="sldNum" sz="quarter" idx="10"/>
          </p:nvPr>
        </p:nvSpPr>
        <p:spPr/>
        <p:txBody>
          <a:bodyPr/>
          <a:lstStyle/>
          <a:p>
            <a:fld id="{69C971FF-EF28-4195-A575-329446EFAA55}" type="slidenum">
              <a:rPr lang="en-US" smtClean="0"/>
              <a:t>29</a:t>
            </a:fld>
            <a:endParaRPr lang="en-US"/>
          </a:p>
        </p:txBody>
      </p:sp>
    </p:spTree>
    <p:extLst>
      <p:ext uri="{BB962C8B-B14F-4D97-AF65-F5344CB8AC3E}">
        <p14:creationId xmlns:p14="http://schemas.microsoft.com/office/powerpoint/2010/main" val="1191356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ask for a wider</a:t>
            </a:r>
            <a:r>
              <a:rPr lang="en-US" baseline="0" dirty="0"/>
              <a:t> range of security levels than we ultimately decide to standardize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Indistinguishability under </a:t>
            </a:r>
            <a:r>
              <a:rPr lang="en-US" sz="1200" b="0" i="0" kern="1200" dirty="0">
                <a:solidFill>
                  <a:schemeClr val="tx1"/>
                </a:solidFill>
                <a:effectLst/>
                <a:latin typeface="+mn-lt"/>
                <a:ea typeface="+mn-ea"/>
                <a:cs typeface="+mn-cs"/>
              </a:rPr>
              <a:t>adaptive chosen ciphertext attack</a:t>
            </a:r>
          </a:p>
          <a:p>
            <a:r>
              <a:rPr lang="en-US" dirty="0"/>
              <a:t>EUF-CMA: Existential </a:t>
            </a:r>
            <a:r>
              <a:rPr lang="en-US" dirty="0" err="1"/>
              <a:t>unforgeability</a:t>
            </a:r>
            <a:r>
              <a:rPr lang="en-US" dirty="0"/>
              <a:t> under adaptive chosen message attacks</a:t>
            </a:r>
          </a:p>
          <a:p>
            <a:r>
              <a:rPr lang="en-US" dirty="0"/>
              <a:t>Canetti-</a:t>
            </a:r>
            <a:r>
              <a:rPr lang="en-US" sz="1200" b="0" i="0" kern="1200" dirty="0" err="1">
                <a:solidFill>
                  <a:schemeClr val="tx1"/>
                </a:solidFill>
                <a:effectLst/>
                <a:latin typeface="+mn-lt"/>
                <a:ea typeface="+mn-ea"/>
                <a:cs typeface="+mn-cs"/>
              </a:rPr>
              <a:t>Krawczyk</a:t>
            </a:r>
            <a:endParaRPr lang="en-US" dirty="0"/>
          </a:p>
        </p:txBody>
      </p:sp>
      <p:sp>
        <p:nvSpPr>
          <p:cNvPr id="4" name="Slide Number Placeholder 3"/>
          <p:cNvSpPr>
            <a:spLocks noGrp="1"/>
          </p:cNvSpPr>
          <p:nvPr>
            <p:ph type="sldNum" sz="quarter" idx="10"/>
          </p:nvPr>
        </p:nvSpPr>
        <p:spPr/>
        <p:txBody>
          <a:bodyPr/>
          <a:lstStyle/>
          <a:p>
            <a:fld id="{3B6BA634-12D7-4696-8BC2-80117B96699C}" type="slidenum">
              <a:rPr lang="en-US" smtClean="0"/>
              <a:t>30</a:t>
            </a:fld>
            <a:endParaRPr lang="en-US"/>
          </a:p>
        </p:txBody>
      </p:sp>
    </p:spTree>
    <p:extLst>
      <p:ext uri="{BB962C8B-B14F-4D97-AF65-F5344CB8AC3E}">
        <p14:creationId xmlns:p14="http://schemas.microsoft.com/office/powerpoint/2010/main" val="1329918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9C971FF-EF28-4195-A575-329446EFAA55}" type="slidenum">
              <a:rPr lang="en-US" smtClean="0"/>
              <a:t>31</a:t>
            </a:fld>
            <a:endParaRPr lang="en-US"/>
          </a:p>
        </p:txBody>
      </p:sp>
    </p:spTree>
    <p:extLst>
      <p:ext uri="{BB962C8B-B14F-4D97-AF65-F5344CB8AC3E}">
        <p14:creationId xmlns:p14="http://schemas.microsoft.com/office/powerpoint/2010/main" val="620030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submitters to primarily focus on levels 1,2,and</a:t>
            </a:r>
            <a:r>
              <a:rPr lang="en-US" baseline="0" dirty="0"/>
              <a:t> 3</a:t>
            </a:r>
          </a:p>
          <a:p>
            <a:r>
              <a:rPr lang="en-US" baseline="0" dirty="0"/>
              <a:t>Also at least one parameter set for very high security (4 or 5)</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32</a:t>
            </a:fld>
            <a:endParaRPr lang="en-US"/>
          </a:p>
        </p:txBody>
      </p:sp>
    </p:spTree>
    <p:extLst>
      <p:ext uri="{BB962C8B-B14F-4D97-AF65-F5344CB8AC3E}">
        <p14:creationId xmlns:p14="http://schemas.microsoft.com/office/powerpoint/2010/main" val="875126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Ideally,</a:t>
            </a:r>
            <a:r>
              <a:rPr lang="en-US" baseline="0" dirty="0"/>
              <a:t> </a:t>
            </a:r>
            <a:r>
              <a:rPr lang="en-US" baseline="0" dirty="0"/>
              <a:t>i</a:t>
            </a:r>
            <a:r>
              <a:rPr lang="en-US" dirty="0"/>
              <a:t>mplementable on wide variety of platforms and applications</a:t>
            </a:r>
          </a:p>
          <a:p>
            <a:endParaRPr lang="en-US" dirty="0"/>
          </a:p>
        </p:txBody>
      </p:sp>
      <p:sp>
        <p:nvSpPr>
          <p:cNvPr id="4" name="Slide Number Placeholder 3"/>
          <p:cNvSpPr>
            <a:spLocks noGrp="1"/>
          </p:cNvSpPr>
          <p:nvPr>
            <p:ph type="sldNum" sz="quarter" idx="10"/>
          </p:nvPr>
        </p:nvSpPr>
        <p:spPr/>
        <p:txBody>
          <a:bodyPr/>
          <a:lstStyle/>
          <a:p>
            <a:fld id="{876B120F-6258-4097-AE11-2808089DEE91}" type="slidenum">
              <a:rPr lang="en-US" smtClean="0"/>
              <a:t>33</a:t>
            </a:fld>
            <a:endParaRPr lang="en-US"/>
          </a:p>
        </p:txBody>
      </p:sp>
    </p:spTree>
    <p:extLst>
      <p:ext uri="{BB962C8B-B14F-4D97-AF65-F5344CB8AC3E}">
        <p14:creationId xmlns:p14="http://schemas.microsoft.com/office/powerpoint/2010/main" val="368589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Quantum mechanics = behavior of small objects: atoms, electrons, photons</a:t>
            </a:r>
          </a:p>
          <a:p>
            <a:r>
              <a:rPr lang="en-US" baseline="0" dirty="0"/>
              <a:t>Superposition – allows for doing multiple computations at same time</a:t>
            </a:r>
          </a:p>
        </p:txBody>
      </p:sp>
      <p:sp>
        <p:nvSpPr>
          <p:cNvPr id="4" name="Slide Number Placeholder 3"/>
          <p:cNvSpPr>
            <a:spLocks noGrp="1"/>
          </p:cNvSpPr>
          <p:nvPr>
            <p:ph type="sldNum" sz="quarter" idx="10"/>
          </p:nvPr>
        </p:nvSpPr>
        <p:spPr/>
        <p:txBody>
          <a:bodyPr/>
          <a:lstStyle/>
          <a:p>
            <a:fld id="{876B120F-6258-4097-AE11-2808089DEE91}" type="slidenum">
              <a:rPr lang="en-US" smtClean="0"/>
              <a:t>3</a:t>
            </a:fld>
            <a:endParaRPr lang="en-US"/>
          </a:p>
        </p:txBody>
      </p:sp>
    </p:spTree>
    <p:extLst>
      <p:ext uri="{BB962C8B-B14F-4D97-AF65-F5344CB8AC3E}">
        <p14:creationId xmlns:p14="http://schemas.microsoft.com/office/powerpoint/2010/main" val="2546486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security is just one of the challenges. We need to handle</a:t>
            </a:r>
            <a:r>
              <a:rPr lang="en-US" baseline="0" dirty="0"/>
              <a:t> many situations which are new to us. Here are just a few examples. The first is decryption failure. Some encryption algorithms, even you choose everything right, can have failed decryption. It may require a higher level protocol to handle how many decryption failures are allowed before halt. Some hash based signature needs to manage state. Each private key can only use once. The chosen </a:t>
            </a:r>
            <a:r>
              <a:rPr lang="en-US" baseline="0" dirty="0" err="1"/>
              <a:t>ciphertext</a:t>
            </a:r>
            <a:r>
              <a:rPr lang="en-US" baseline="0" dirty="0"/>
              <a:t> model does not apply to one-time key for key establishment. As we work hard on Random number generator for uniformly at random key generation, for some of the post-quantum schemes, we will be Gaussian simulation to generate one time random value.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C971FF-EF28-4195-A575-329446EFAA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64123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a:t>
            </a:r>
          </a:p>
        </p:txBody>
      </p:sp>
      <p:sp>
        <p:nvSpPr>
          <p:cNvPr id="4" name="Slide Number Placeholder 3"/>
          <p:cNvSpPr>
            <a:spLocks noGrp="1"/>
          </p:cNvSpPr>
          <p:nvPr>
            <p:ph type="sldNum" sz="quarter" idx="10"/>
          </p:nvPr>
        </p:nvSpPr>
        <p:spPr/>
        <p:txBody>
          <a:bodyPr/>
          <a:lstStyle/>
          <a:p>
            <a:fld id="{69C971FF-EF28-4195-A575-329446EFAA55}" type="slidenum">
              <a:rPr lang="en-US" smtClean="0"/>
              <a:t>36</a:t>
            </a:fld>
            <a:endParaRPr lang="en-US"/>
          </a:p>
        </p:txBody>
      </p:sp>
    </p:spTree>
    <p:extLst>
      <p:ext uri="{BB962C8B-B14F-4D97-AF65-F5344CB8AC3E}">
        <p14:creationId xmlns:p14="http://schemas.microsoft.com/office/powerpoint/2010/main" val="1824150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t>
            </a:r>
            <a:r>
              <a:rPr lang="en-US" baseline="0" dirty="0"/>
              <a:t> will not be painless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38</a:t>
            </a:fld>
            <a:endParaRPr lang="en-US"/>
          </a:p>
        </p:txBody>
      </p:sp>
    </p:spTree>
    <p:extLst>
      <p:ext uri="{BB962C8B-B14F-4D97-AF65-F5344CB8AC3E}">
        <p14:creationId xmlns:p14="http://schemas.microsoft.com/office/powerpoint/2010/main" val="364161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Entanglement –</a:t>
            </a:r>
            <a:r>
              <a:rPr lang="en-US" baseline="0" dirty="0"/>
              <a:t> strong correlation between two quantum particles</a:t>
            </a:r>
          </a:p>
          <a:p>
            <a:r>
              <a:rPr lang="en-US" baseline="0" dirty="0"/>
              <a:t>Claims of higher qubit computations, but not </a:t>
            </a:r>
          </a:p>
          <a:p>
            <a:r>
              <a:rPr lang="en-US" baseline="0" dirty="0"/>
              <a:t>IBM making 5-qubit cloud computer available</a:t>
            </a:r>
            <a:endParaRPr lang="en-US" dirty="0"/>
          </a:p>
        </p:txBody>
      </p:sp>
      <p:sp>
        <p:nvSpPr>
          <p:cNvPr id="4" name="Slide Number Placeholder 3"/>
          <p:cNvSpPr>
            <a:spLocks noGrp="1"/>
          </p:cNvSpPr>
          <p:nvPr>
            <p:ph type="sldNum" sz="quarter" idx="10"/>
          </p:nvPr>
        </p:nvSpPr>
        <p:spPr/>
        <p:txBody>
          <a:bodyPr/>
          <a:lstStyle/>
          <a:p>
            <a:fld id="{876B120F-6258-4097-AE11-2808089DEE91}" type="slidenum">
              <a:rPr lang="en-US" smtClean="0"/>
              <a:t>4</a:t>
            </a:fld>
            <a:endParaRPr lang="en-US"/>
          </a:p>
        </p:txBody>
      </p:sp>
    </p:spTree>
    <p:extLst>
      <p:ext uri="{BB962C8B-B14F-4D97-AF65-F5344CB8AC3E}">
        <p14:creationId xmlns:p14="http://schemas.microsoft.com/office/powerpoint/2010/main" val="4358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QND is quantum non demolition</a:t>
            </a:r>
          </a:p>
          <a:p>
            <a:r>
              <a:rPr lang="en-US" dirty="0"/>
              <a:t>Chart from some</a:t>
            </a:r>
            <a:r>
              <a:rPr lang="en-US" baseline="0" dirty="0"/>
              <a:t> Yale scientists</a:t>
            </a:r>
            <a:endParaRPr lang="en-US" dirty="0"/>
          </a:p>
        </p:txBody>
      </p:sp>
      <p:sp>
        <p:nvSpPr>
          <p:cNvPr id="4" name="Slide Number Placeholder 3"/>
          <p:cNvSpPr>
            <a:spLocks noGrp="1"/>
          </p:cNvSpPr>
          <p:nvPr>
            <p:ph type="sldNum" sz="quarter" idx="10"/>
          </p:nvPr>
        </p:nvSpPr>
        <p:spPr/>
        <p:txBody>
          <a:bodyPr/>
          <a:lstStyle/>
          <a:p>
            <a:fld id="{876B120F-6258-4097-AE11-2808089DEE91}" type="slidenum">
              <a:rPr lang="en-US" smtClean="0"/>
              <a:t>6</a:t>
            </a:fld>
            <a:endParaRPr lang="en-US"/>
          </a:p>
        </p:txBody>
      </p:sp>
    </p:spTree>
    <p:extLst>
      <p:ext uri="{BB962C8B-B14F-4D97-AF65-F5344CB8AC3E}">
        <p14:creationId xmlns:p14="http://schemas.microsoft.com/office/powerpoint/2010/main" val="3254753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add </a:t>
            </a:r>
            <a:r>
              <a:rPr lang="en-US" dirty="0" err="1"/>
              <a:t>Mariantoni’s</a:t>
            </a:r>
            <a:r>
              <a:rPr lang="en-US" dirty="0"/>
              <a:t> estimate</a:t>
            </a:r>
          </a:p>
          <a:p>
            <a:r>
              <a:rPr lang="en-US" dirty="0"/>
              <a:t>There</a:t>
            </a:r>
            <a:r>
              <a:rPr lang="en-US" baseline="0" dirty="0"/>
              <a:t> is skepticism</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384225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ECC took from it’s invention</a:t>
            </a:r>
            <a:r>
              <a:rPr lang="en-US" baseline="0" dirty="0"/>
              <a:t> in 1985 to only now starting to be widely used in 2015.  30 years!</a:t>
            </a:r>
            <a:endParaRPr lang="en-US" dirty="0"/>
          </a:p>
          <a:p>
            <a:r>
              <a:rPr lang="en-US" dirty="0"/>
              <a:t>Even if we don’t know when (or even if it will ever happen)….it</a:t>
            </a:r>
            <a:r>
              <a:rPr lang="en-US" baseline="0" dirty="0"/>
              <a:t> is a realistic threat so we need to prepare</a:t>
            </a:r>
            <a:endParaRPr lang="en-US" dirty="0"/>
          </a:p>
        </p:txBody>
      </p:sp>
      <p:sp>
        <p:nvSpPr>
          <p:cNvPr id="4" name="Slide Number Placeholder 3"/>
          <p:cNvSpPr>
            <a:spLocks noGrp="1"/>
          </p:cNvSpPr>
          <p:nvPr>
            <p:ph type="sldNum" sz="quarter" idx="10"/>
          </p:nvPr>
        </p:nvSpPr>
        <p:spPr/>
        <p:txBody>
          <a:bodyPr/>
          <a:lstStyle/>
          <a:p>
            <a:fld id="{3B6BA634-12D7-4696-8BC2-80117B96699C}" type="slidenum">
              <a:rPr lang="en-US" smtClean="0"/>
              <a:t>15</a:t>
            </a:fld>
            <a:endParaRPr lang="en-US"/>
          </a:p>
        </p:txBody>
      </p:sp>
    </p:spTree>
    <p:extLst>
      <p:ext uri="{BB962C8B-B14F-4D97-AF65-F5344CB8AC3E}">
        <p14:creationId xmlns:p14="http://schemas.microsoft.com/office/powerpoint/2010/main" val="297450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guard against</a:t>
            </a:r>
            <a:r>
              <a:rPr lang="en-US" baseline="0" dirty="0"/>
              <a:t> a machine that hasn’t even been built yet?</a:t>
            </a:r>
            <a:endParaRPr lang="en-US" dirty="0"/>
          </a:p>
        </p:txBody>
      </p:sp>
      <p:sp>
        <p:nvSpPr>
          <p:cNvPr id="4" name="Slide Number Placeholder 3"/>
          <p:cNvSpPr>
            <a:spLocks noGrp="1"/>
          </p:cNvSpPr>
          <p:nvPr>
            <p:ph type="sldNum" sz="quarter" idx="10"/>
          </p:nvPr>
        </p:nvSpPr>
        <p:spPr/>
        <p:txBody>
          <a:bodyPr/>
          <a:lstStyle/>
          <a:p>
            <a:fld id="{876B120F-6258-4097-AE11-2808089DEE91}" type="slidenum">
              <a:rPr lang="en-US" smtClean="0"/>
              <a:t>19</a:t>
            </a:fld>
            <a:endParaRPr lang="en-US"/>
          </a:p>
        </p:txBody>
      </p:sp>
    </p:spTree>
    <p:extLst>
      <p:ext uri="{BB962C8B-B14F-4D97-AF65-F5344CB8AC3E}">
        <p14:creationId xmlns:p14="http://schemas.microsoft.com/office/powerpoint/2010/main" val="820578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9C971FF-EF28-4195-A575-329446EFAA55}" type="slidenum">
              <a:rPr lang="en-US" smtClean="0"/>
              <a:t>22</a:t>
            </a:fld>
            <a:endParaRPr lang="en-US"/>
          </a:p>
        </p:txBody>
      </p:sp>
    </p:spTree>
    <p:extLst>
      <p:ext uri="{BB962C8B-B14F-4D97-AF65-F5344CB8AC3E}">
        <p14:creationId xmlns:p14="http://schemas.microsoft.com/office/powerpoint/2010/main" val="53079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NSA announcement</a:t>
            </a:r>
          </a:p>
        </p:txBody>
      </p:sp>
      <p:sp>
        <p:nvSpPr>
          <p:cNvPr id="4" name="Slide Number Placeholder 3"/>
          <p:cNvSpPr>
            <a:spLocks noGrp="1"/>
          </p:cNvSpPr>
          <p:nvPr>
            <p:ph type="sldNum" sz="quarter" idx="10"/>
          </p:nvPr>
        </p:nvSpPr>
        <p:spPr/>
        <p:txBody>
          <a:bodyPr/>
          <a:lstStyle/>
          <a:p>
            <a:fld id="{69C971FF-EF28-4195-A575-329446EFAA55}" type="slidenum">
              <a:rPr lang="en-US" smtClean="0"/>
              <a:t>23</a:t>
            </a:fld>
            <a:endParaRPr lang="en-US"/>
          </a:p>
        </p:txBody>
      </p:sp>
    </p:spTree>
    <p:extLst>
      <p:ext uri="{BB962C8B-B14F-4D97-AF65-F5344CB8AC3E}">
        <p14:creationId xmlns:p14="http://schemas.microsoft.com/office/powerpoint/2010/main" val="206866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600" y="1600200"/>
            <a:ext cx="9855200"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178784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149779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801" y="63392"/>
            <a:ext cx="11277600"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600" y="1219200"/>
            <a:ext cx="10972801"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Date Placeholder 1"/>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546013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5" cstate="print"/>
          <a:stretch>
            <a:fillRect/>
          </a:stretch>
        </p:blipFill>
        <p:spPr>
          <a:xfrm>
            <a:off x="1" y="0"/>
            <a:ext cx="12192000" cy="6858000"/>
          </a:xfrm>
          <a:prstGeom prst="rect">
            <a:avLst/>
          </a:prstGeom>
        </p:spPr>
      </p:pic>
    </p:spTree>
    <p:extLst>
      <p:ext uri="{BB962C8B-B14F-4D97-AF65-F5344CB8AC3E}">
        <p14:creationId xmlns:p14="http://schemas.microsoft.com/office/powerpoint/2010/main" val="503318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www.nist.gov/pqcrypt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math.nist.gov/quantum/zoo" TargetMode="External"/><Relationship Id="rId1" Type="http://schemas.openxmlformats.org/officeDocument/2006/relationships/slideLayout" Target="../slideLayouts/slideLayout3.xml"/><Relationship Id="rId5" Type="http://schemas.openxmlformats.org/officeDocument/2006/relationships/image" Target="../media/image9.tiff"/><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3" y="1369422"/>
            <a:ext cx="8825345" cy="886691"/>
          </a:xfrm>
        </p:spPr>
        <p:txBody>
          <a:bodyPr>
            <a:noAutofit/>
          </a:bodyPr>
          <a:lstStyle/>
          <a:p>
            <a:r>
              <a:rPr lang="en-US" sz="4800" dirty="0"/>
              <a:t>Cryptography in a </a:t>
            </a:r>
            <a:br>
              <a:rPr lang="en-US" sz="4800" dirty="0"/>
            </a:br>
            <a:r>
              <a:rPr lang="en-US" sz="4800" i="1" dirty="0">
                <a:solidFill>
                  <a:schemeClr val="accent1">
                    <a:lumMod val="75000"/>
                  </a:schemeClr>
                </a:solidFill>
              </a:rPr>
              <a:t>Post-Quantum</a:t>
            </a:r>
            <a:r>
              <a:rPr lang="en-US" sz="4800" dirty="0"/>
              <a:t> World</a:t>
            </a:r>
          </a:p>
        </p:txBody>
      </p:sp>
      <p:sp>
        <p:nvSpPr>
          <p:cNvPr id="3" name="Subtitle 2"/>
          <p:cNvSpPr>
            <a:spLocks noGrp="1"/>
          </p:cNvSpPr>
          <p:nvPr>
            <p:ph type="subTitle" idx="1"/>
          </p:nvPr>
        </p:nvSpPr>
        <p:spPr>
          <a:xfrm>
            <a:off x="2008903" y="5771444"/>
            <a:ext cx="7855527" cy="859126"/>
          </a:xfrm>
        </p:spPr>
        <p:txBody>
          <a:bodyPr>
            <a:normAutofit fontScale="85000" lnSpcReduction="20000"/>
          </a:bodyPr>
          <a:lstStyle/>
          <a:p>
            <a:r>
              <a:rPr lang="en-US" dirty="0"/>
              <a:t>Lily Chen, </a:t>
            </a:r>
            <a:r>
              <a:rPr lang="en-US" dirty="0"/>
              <a:t>Dustin Moody</a:t>
            </a:r>
          </a:p>
          <a:p>
            <a:r>
              <a:rPr lang="en-US" dirty="0">
                <a:solidFill>
                  <a:schemeClr val="tx1">
                    <a:lumMod val="50000"/>
                    <a:lumOff val="50000"/>
                  </a:schemeClr>
                </a:solidFill>
              </a:rPr>
              <a:t>National Institute of Standards and Technology (NIST)</a:t>
            </a:r>
          </a:p>
        </p:txBody>
      </p:sp>
      <p:pic>
        <p:nvPicPr>
          <p:cNvPr id="4" name="Picture 2" descr="http://vignette4.wikia.nocookie.net/indianajones/images/1/16/Boulder.jpg/revision/latest?cb=200707061609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631" y="2771006"/>
            <a:ext cx="4108000" cy="28573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5400000">
            <a:off x="5344339" y="3631801"/>
            <a:ext cx="6705600" cy="276999"/>
          </a:xfrm>
          <a:prstGeom prst="rect">
            <a:avLst/>
          </a:prstGeom>
        </p:spPr>
        <p:txBody>
          <a:bodyPr wrap="square">
            <a:spAutoFit/>
          </a:bodyPr>
          <a:lstStyle/>
          <a:p>
            <a:pPr algn="ctr"/>
            <a:r>
              <a:rPr lang="en-US" sz="1200" dirty="0">
                <a:solidFill>
                  <a:schemeClr val="bg2">
                    <a:lumMod val="90000"/>
                  </a:schemeClr>
                </a:solidFill>
              </a:rPr>
              <a:t>http://indianajones.wikia.com/wiki/Raiders_of_the_Lost_Ark</a:t>
            </a:r>
          </a:p>
        </p:txBody>
      </p:sp>
    </p:spTree>
    <p:extLst>
      <p:ext uri="{BB962C8B-B14F-4D97-AF65-F5344CB8AC3E}">
        <p14:creationId xmlns:p14="http://schemas.microsoft.com/office/powerpoint/2010/main" val="842092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93" y="732882"/>
            <a:ext cx="11274663" cy="762000"/>
          </a:xfrm>
        </p:spPr>
        <p:txBody>
          <a:bodyPr/>
          <a:lstStyle/>
          <a:p>
            <a:r>
              <a:rPr lang="en-US" dirty="0"/>
              <a:t>NIST Cryptography Standards</a:t>
            </a:r>
          </a:p>
        </p:txBody>
      </p:sp>
      <p:sp>
        <p:nvSpPr>
          <p:cNvPr id="8" name="TextBox 7"/>
          <p:cNvSpPr txBox="1"/>
          <p:nvPr/>
        </p:nvSpPr>
        <p:spPr>
          <a:xfrm>
            <a:off x="4438646" y="1905000"/>
            <a:ext cx="2743200" cy="36933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kern="0" dirty="0">
                <a:solidFill>
                  <a:schemeClr val="tx1"/>
                </a:solidFill>
              </a:rPr>
              <a:t>Crypto standards</a:t>
            </a:r>
          </a:p>
        </p:txBody>
      </p:sp>
      <p:sp>
        <p:nvSpPr>
          <p:cNvPr id="9" name="TextBox 8"/>
          <p:cNvSpPr txBox="1"/>
          <p:nvPr/>
        </p:nvSpPr>
        <p:spPr>
          <a:xfrm>
            <a:off x="2069372" y="2905377"/>
            <a:ext cx="205740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kern="0" dirty="0">
                <a:solidFill>
                  <a:sysClr val="windowText" lastClr="000000"/>
                </a:solidFill>
              </a:rPr>
              <a:t>Public key based</a:t>
            </a:r>
          </a:p>
        </p:txBody>
      </p:sp>
      <p:cxnSp>
        <p:nvCxnSpPr>
          <p:cNvPr id="10" name="Straight Connector 9"/>
          <p:cNvCxnSpPr/>
          <p:nvPr/>
        </p:nvCxnSpPr>
        <p:spPr>
          <a:xfrm>
            <a:off x="3288574" y="2600577"/>
            <a:ext cx="50675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88572" y="2600577"/>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6" idx="0"/>
          </p:cNvCxnSpPr>
          <p:nvPr/>
        </p:nvCxnSpPr>
        <p:spPr>
          <a:xfrm>
            <a:off x="5958294" y="2607894"/>
            <a:ext cx="0"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2"/>
          </p:cNvCxnSpPr>
          <p:nvPr/>
        </p:nvCxnSpPr>
        <p:spPr>
          <a:xfrm>
            <a:off x="5810246" y="2274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1772" y="3591179"/>
            <a:ext cx="1752600" cy="307777"/>
          </a:xfrm>
          <a:prstGeom prst="rect">
            <a:avLst/>
          </a:prstGeom>
          <a:noFill/>
        </p:spPr>
        <p:txBody>
          <a:bodyPr wrap="square" rtlCol="0">
            <a:spAutoFit/>
          </a:bodyPr>
          <a:lstStyle/>
          <a:p>
            <a:r>
              <a:rPr lang="en-US" sz="1400" kern="0" dirty="0">
                <a:solidFill>
                  <a:sysClr val="windowText" lastClr="000000"/>
                </a:solidFill>
              </a:rPr>
              <a:t>Signature (FIPS 186)</a:t>
            </a:r>
          </a:p>
        </p:txBody>
      </p:sp>
      <p:sp>
        <p:nvSpPr>
          <p:cNvPr id="15" name="TextBox 14"/>
          <p:cNvSpPr txBox="1"/>
          <p:nvPr/>
        </p:nvSpPr>
        <p:spPr>
          <a:xfrm>
            <a:off x="2245721" y="4054331"/>
            <a:ext cx="1752600" cy="523220"/>
          </a:xfrm>
          <a:prstGeom prst="rect">
            <a:avLst/>
          </a:prstGeom>
          <a:noFill/>
        </p:spPr>
        <p:txBody>
          <a:bodyPr wrap="square" rtlCol="0">
            <a:spAutoFit/>
          </a:bodyPr>
          <a:lstStyle/>
          <a:p>
            <a:r>
              <a:rPr lang="en-US" sz="1400" kern="0" dirty="0">
                <a:solidFill>
                  <a:sysClr val="windowText" lastClr="000000"/>
                </a:solidFill>
              </a:rPr>
              <a:t>Key establishment (800-56A/B/C)</a:t>
            </a:r>
          </a:p>
        </p:txBody>
      </p:sp>
      <p:cxnSp>
        <p:nvCxnSpPr>
          <p:cNvPr id="16" name="Straight Connector 15"/>
          <p:cNvCxnSpPr/>
          <p:nvPr/>
        </p:nvCxnSpPr>
        <p:spPr>
          <a:xfrm>
            <a:off x="2145572" y="3274711"/>
            <a:ext cx="0" cy="179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4" idx="1"/>
          </p:cNvCxnSpPr>
          <p:nvPr/>
        </p:nvCxnSpPr>
        <p:spPr>
          <a:xfrm>
            <a:off x="2145572" y="3745067"/>
            <a:ext cx="762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5" idx="1"/>
          </p:cNvCxnSpPr>
          <p:nvPr/>
        </p:nvCxnSpPr>
        <p:spPr>
          <a:xfrm>
            <a:off x="2145574" y="4315941"/>
            <a:ext cx="10014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02774" y="4990147"/>
            <a:ext cx="2114549"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kern="0" dirty="0">
                <a:solidFill>
                  <a:sysClr val="windowText" lastClr="000000"/>
                </a:solidFill>
              </a:rPr>
              <a:t>Tools</a:t>
            </a:r>
          </a:p>
        </p:txBody>
      </p:sp>
      <p:cxnSp>
        <p:nvCxnSpPr>
          <p:cNvPr id="20" name="Straight Connector 19"/>
          <p:cNvCxnSpPr/>
          <p:nvPr/>
        </p:nvCxnSpPr>
        <p:spPr>
          <a:xfrm>
            <a:off x="4431572" y="2600577"/>
            <a:ext cx="0" cy="238957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55172" y="5359479"/>
            <a:ext cx="0" cy="89869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99555" y="5522767"/>
            <a:ext cx="1717766" cy="307777"/>
          </a:xfrm>
          <a:prstGeom prst="rect">
            <a:avLst/>
          </a:prstGeom>
          <a:noFill/>
        </p:spPr>
        <p:txBody>
          <a:bodyPr wrap="square" rtlCol="0">
            <a:spAutoFit/>
          </a:bodyPr>
          <a:lstStyle/>
          <a:p>
            <a:r>
              <a:rPr lang="en-US" sz="1400" kern="0" dirty="0">
                <a:solidFill>
                  <a:sysClr val="windowText" lastClr="000000"/>
                </a:solidFill>
              </a:rPr>
              <a:t>RNG (800-90A/B/C)</a:t>
            </a:r>
          </a:p>
        </p:txBody>
      </p:sp>
      <p:sp>
        <p:nvSpPr>
          <p:cNvPr id="23" name="TextBox 22"/>
          <p:cNvSpPr txBox="1"/>
          <p:nvPr/>
        </p:nvSpPr>
        <p:spPr>
          <a:xfrm>
            <a:off x="2999556" y="5830544"/>
            <a:ext cx="1965417" cy="307777"/>
          </a:xfrm>
          <a:prstGeom prst="rect">
            <a:avLst/>
          </a:prstGeom>
          <a:noFill/>
        </p:spPr>
        <p:txBody>
          <a:bodyPr wrap="square" rtlCol="0">
            <a:spAutoFit/>
          </a:bodyPr>
          <a:lstStyle/>
          <a:p>
            <a:r>
              <a:rPr lang="en-US" sz="1400" kern="0" dirty="0">
                <a:solidFill>
                  <a:sysClr val="windowText" lastClr="000000"/>
                </a:solidFill>
              </a:rPr>
              <a:t>KDF (800-108, 800-135)</a:t>
            </a:r>
          </a:p>
        </p:txBody>
      </p:sp>
      <p:cxnSp>
        <p:nvCxnSpPr>
          <p:cNvPr id="24" name="Straight Connector 23"/>
          <p:cNvCxnSpPr>
            <a:endCxn id="22" idx="1"/>
          </p:cNvCxnSpPr>
          <p:nvPr/>
        </p:nvCxnSpPr>
        <p:spPr>
          <a:xfrm>
            <a:off x="2755174" y="5676655"/>
            <a:ext cx="24438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3" idx="1"/>
          </p:cNvCxnSpPr>
          <p:nvPr/>
        </p:nvCxnSpPr>
        <p:spPr>
          <a:xfrm>
            <a:off x="2755172" y="5984432"/>
            <a:ext cx="244382"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77196" y="2860231"/>
            <a:ext cx="2362199"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kern="0" dirty="0">
                <a:solidFill>
                  <a:sysClr val="windowText" lastClr="000000"/>
                </a:solidFill>
              </a:rPr>
              <a:t>Symmetric key based</a:t>
            </a:r>
          </a:p>
        </p:txBody>
      </p:sp>
      <p:sp>
        <p:nvSpPr>
          <p:cNvPr id="27" name="TextBox 26"/>
          <p:cNvSpPr txBox="1"/>
          <p:nvPr/>
        </p:nvSpPr>
        <p:spPr>
          <a:xfrm>
            <a:off x="5166904" y="3375734"/>
            <a:ext cx="1717765" cy="523220"/>
          </a:xfrm>
          <a:prstGeom prst="rect">
            <a:avLst/>
          </a:prstGeom>
          <a:noFill/>
        </p:spPr>
        <p:txBody>
          <a:bodyPr wrap="square" rtlCol="0">
            <a:spAutoFit/>
          </a:bodyPr>
          <a:lstStyle/>
          <a:p>
            <a:r>
              <a:rPr lang="en-US" sz="1400" kern="0" dirty="0">
                <a:solidFill>
                  <a:sysClr val="windowText" lastClr="000000"/>
                </a:solidFill>
              </a:rPr>
              <a:t>AES  (FIPS 197 ) TDEA (800-67)</a:t>
            </a:r>
          </a:p>
        </p:txBody>
      </p:sp>
      <p:sp>
        <p:nvSpPr>
          <p:cNvPr id="28" name="TextBox 27"/>
          <p:cNvSpPr txBox="1"/>
          <p:nvPr/>
        </p:nvSpPr>
        <p:spPr>
          <a:xfrm>
            <a:off x="5132068" y="3893277"/>
            <a:ext cx="1752600" cy="523220"/>
          </a:xfrm>
          <a:prstGeom prst="rect">
            <a:avLst/>
          </a:prstGeom>
          <a:noFill/>
        </p:spPr>
        <p:txBody>
          <a:bodyPr wrap="square" rtlCol="0">
            <a:spAutoFit/>
          </a:bodyPr>
          <a:lstStyle/>
          <a:p>
            <a:r>
              <a:rPr lang="en-US" sz="1400" kern="0" dirty="0">
                <a:solidFill>
                  <a:sysClr val="windowText" lastClr="000000"/>
                </a:solidFill>
              </a:rPr>
              <a:t>Modes  of operations (800 38A-38G)</a:t>
            </a:r>
          </a:p>
        </p:txBody>
      </p:sp>
      <p:sp>
        <p:nvSpPr>
          <p:cNvPr id="29" name="TextBox 28"/>
          <p:cNvSpPr txBox="1"/>
          <p:nvPr/>
        </p:nvSpPr>
        <p:spPr>
          <a:xfrm>
            <a:off x="5132070" y="4532405"/>
            <a:ext cx="2049779" cy="523220"/>
          </a:xfrm>
          <a:prstGeom prst="rect">
            <a:avLst/>
          </a:prstGeom>
          <a:noFill/>
        </p:spPr>
        <p:txBody>
          <a:bodyPr wrap="square" rtlCol="0">
            <a:spAutoFit/>
          </a:bodyPr>
          <a:lstStyle/>
          <a:p>
            <a:r>
              <a:rPr lang="en-US" sz="1400" kern="0" dirty="0">
                <a:solidFill>
                  <a:sysClr val="windowText" lastClr="000000"/>
                </a:solidFill>
              </a:rPr>
              <a:t>SHA-1/2 (FIPS 180) and SHA-3 (FIPS 202)</a:t>
            </a:r>
          </a:p>
        </p:txBody>
      </p:sp>
      <p:sp>
        <p:nvSpPr>
          <p:cNvPr id="30" name="TextBox 29"/>
          <p:cNvSpPr txBox="1"/>
          <p:nvPr/>
        </p:nvSpPr>
        <p:spPr>
          <a:xfrm>
            <a:off x="5166902" y="5477621"/>
            <a:ext cx="1717766" cy="307777"/>
          </a:xfrm>
          <a:prstGeom prst="rect">
            <a:avLst/>
          </a:prstGeom>
          <a:noFill/>
        </p:spPr>
        <p:txBody>
          <a:bodyPr wrap="square" rtlCol="0">
            <a:spAutoFit/>
          </a:bodyPr>
          <a:lstStyle/>
          <a:p>
            <a:r>
              <a:rPr lang="en-US" sz="1400" kern="0" dirty="0">
                <a:solidFill>
                  <a:sysClr val="windowText" lastClr="000000"/>
                </a:solidFill>
              </a:rPr>
              <a:t>HMAC (FIPS 198)</a:t>
            </a:r>
          </a:p>
        </p:txBody>
      </p:sp>
      <p:cxnSp>
        <p:nvCxnSpPr>
          <p:cNvPr id="31" name="Straight Connector 30"/>
          <p:cNvCxnSpPr/>
          <p:nvPr/>
        </p:nvCxnSpPr>
        <p:spPr>
          <a:xfrm flipH="1">
            <a:off x="4964972" y="3229563"/>
            <a:ext cx="2724" cy="3160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7" idx="1"/>
          </p:cNvCxnSpPr>
          <p:nvPr/>
        </p:nvCxnSpPr>
        <p:spPr>
          <a:xfrm flipV="1">
            <a:off x="4967694" y="3637344"/>
            <a:ext cx="199208" cy="4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8" idx="1"/>
          </p:cNvCxnSpPr>
          <p:nvPr/>
        </p:nvCxnSpPr>
        <p:spPr>
          <a:xfrm>
            <a:off x="4992186" y="4154887"/>
            <a:ext cx="13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9" idx="1"/>
          </p:cNvCxnSpPr>
          <p:nvPr/>
        </p:nvCxnSpPr>
        <p:spPr>
          <a:xfrm>
            <a:off x="4992186" y="4794015"/>
            <a:ext cx="13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92186" y="5631508"/>
            <a:ext cx="19920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66902" y="5030057"/>
            <a:ext cx="2236470" cy="307777"/>
          </a:xfrm>
          <a:prstGeom prst="rect">
            <a:avLst/>
          </a:prstGeom>
          <a:noFill/>
        </p:spPr>
        <p:txBody>
          <a:bodyPr wrap="square" rtlCol="0">
            <a:spAutoFit/>
          </a:bodyPr>
          <a:lstStyle/>
          <a:p>
            <a:r>
              <a:rPr lang="en-US" sz="1400" kern="0" dirty="0">
                <a:solidFill>
                  <a:sysClr val="windowText" lastClr="000000"/>
                </a:solidFill>
              </a:rPr>
              <a:t>Randomized hash (800-106)</a:t>
            </a:r>
          </a:p>
        </p:txBody>
      </p:sp>
      <p:cxnSp>
        <p:nvCxnSpPr>
          <p:cNvPr id="37" name="Straight Connector 36"/>
          <p:cNvCxnSpPr>
            <a:endCxn id="36" idx="1"/>
          </p:cNvCxnSpPr>
          <p:nvPr/>
        </p:nvCxnSpPr>
        <p:spPr>
          <a:xfrm>
            <a:off x="4992186" y="5183945"/>
            <a:ext cx="174716" cy="1"/>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51517" y="2852916"/>
            <a:ext cx="2209257"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kern="0" dirty="0">
                <a:solidFill>
                  <a:sysClr val="windowText" lastClr="000000"/>
                </a:solidFill>
              </a:rPr>
              <a:t>Guidelines</a:t>
            </a:r>
          </a:p>
        </p:txBody>
      </p:sp>
      <p:cxnSp>
        <p:nvCxnSpPr>
          <p:cNvPr id="39" name="Straight Arrow Connector 38"/>
          <p:cNvCxnSpPr>
            <a:endCxn id="38" idx="0"/>
          </p:cNvCxnSpPr>
          <p:nvPr/>
        </p:nvCxnSpPr>
        <p:spPr>
          <a:xfrm>
            <a:off x="8356145" y="2600579"/>
            <a:ext cx="1"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6" idx="3"/>
          </p:cNvCxnSpPr>
          <p:nvPr/>
        </p:nvCxnSpPr>
        <p:spPr>
          <a:xfrm>
            <a:off x="7403372" y="3229565"/>
            <a:ext cx="0" cy="1954381"/>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555772" y="3487587"/>
            <a:ext cx="2481738" cy="307777"/>
          </a:xfrm>
          <a:prstGeom prst="rect">
            <a:avLst/>
          </a:prstGeom>
          <a:noFill/>
        </p:spPr>
        <p:txBody>
          <a:bodyPr wrap="square" rtlCol="0">
            <a:spAutoFit/>
          </a:bodyPr>
          <a:lstStyle/>
          <a:p>
            <a:r>
              <a:rPr lang="en-US" sz="1400" kern="0" dirty="0">
                <a:solidFill>
                  <a:sysClr val="windowText" lastClr="000000"/>
                </a:solidFill>
              </a:rPr>
              <a:t>Hash usage/security (800-107)</a:t>
            </a:r>
          </a:p>
        </p:txBody>
      </p:sp>
      <p:cxnSp>
        <p:nvCxnSpPr>
          <p:cNvPr id="42" name="Straight Connector 41"/>
          <p:cNvCxnSpPr>
            <a:endCxn id="41" idx="1"/>
          </p:cNvCxnSpPr>
          <p:nvPr/>
        </p:nvCxnSpPr>
        <p:spPr>
          <a:xfrm>
            <a:off x="7403372" y="3641475"/>
            <a:ext cx="152400" cy="1"/>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55775" y="3847112"/>
            <a:ext cx="1828799" cy="307777"/>
          </a:xfrm>
          <a:prstGeom prst="rect">
            <a:avLst/>
          </a:prstGeom>
          <a:noFill/>
        </p:spPr>
        <p:txBody>
          <a:bodyPr wrap="square" rtlCol="0">
            <a:spAutoFit/>
          </a:bodyPr>
          <a:lstStyle/>
          <a:p>
            <a:r>
              <a:rPr lang="en-US" sz="1400" kern="0" dirty="0">
                <a:solidFill>
                  <a:sysClr val="windowText" lastClr="000000"/>
                </a:solidFill>
              </a:rPr>
              <a:t>Transition  (800-131A)</a:t>
            </a:r>
          </a:p>
        </p:txBody>
      </p:sp>
      <p:cxnSp>
        <p:nvCxnSpPr>
          <p:cNvPr id="44" name="Straight Connector 43"/>
          <p:cNvCxnSpPr/>
          <p:nvPr/>
        </p:nvCxnSpPr>
        <p:spPr>
          <a:xfrm>
            <a:off x="7403372" y="4001000"/>
            <a:ext cx="152400" cy="1"/>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555772" y="4299222"/>
            <a:ext cx="2100736" cy="307777"/>
          </a:xfrm>
          <a:prstGeom prst="rect">
            <a:avLst/>
          </a:prstGeom>
          <a:noFill/>
        </p:spPr>
        <p:txBody>
          <a:bodyPr wrap="square" rtlCol="0">
            <a:spAutoFit/>
          </a:bodyPr>
          <a:lstStyle/>
          <a:p>
            <a:r>
              <a:rPr lang="en-US" sz="1400" kern="0" dirty="0">
                <a:solidFill>
                  <a:sysClr val="windowText" lastClr="000000"/>
                </a:solidFill>
              </a:rPr>
              <a:t>Key generation (800-133)</a:t>
            </a:r>
          </a:p>
        </p:txBody>
      </p:sp>
      <p:cxnSp>
        <p:nvCxnSpPr>
          <p:cNvPr id="46" name="Straight Connector 45"/>
          <p:cNvCxnSpPr>
            <a:endCxn id="45" idx="1"/>
          </p:cNvCxnSpPr>
          <p:nvPr/>
        </p:nvCxnSpPr>
        <p:spPr>
          <a:xfrm>
            <a:off x="7403372" y="4453109"/>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540817" y="4722278"/>
            <a:ext cx="2100734" cy="523220"/>
          </a:xfrm>
          <a:prstGeom prst="rect">
            <a:avLst/>
          </a:prstGeom>
          <a:noFill/>
        </p:spPr>
        <p:txBody>
          <a:bodyPr wrap="square" rtlCol="0">
            <a:spAutoFit/>
          </a:bodyPr>
          <a:lstStyle/>
          <a:p>
            <a:r>
              <a:rPr lang="en-US" sz="1400" kern="0" dirty="0">
                <a:solidFill>
                  <a:sysClr val="windowText" lastClr="000000"/>
                </a:solidFill>
              </a:rPr>
              <a:t>Key management (800-57)</a:t>
            </a:r>
          </a:p>
        </p:txBody>
      </p:sp>
      <p:cxnSp>
        <p:nvCxnSpPr>
          <p:cNvPr id="48" name="Straight Connector 47"/>
          <p:cNvCxnSpPr/>
          <p:nvPr/>
        </p:nvCxnSpPr>
        <p:spPr>
          <a:xfrm>
            <a:off x="7403373" y="4876165"/>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31260" y="2432568"/>
            <a:ext cx="3516940" cy="2442745"/>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cxnSp>
        <p:nvCxnSpPr>
          <p:cNvPr id="6" name="Straight Connector 5"/>
          <p:cNvCxnSpPr/>
          <p:nvPr/>
        </p:nvCxnSpPr>
        <p:spPr>
          <a:xfrm>
            <a:off x="4964972" y="6138320"/>
            <a:ext cx="226422"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141366" y="6003452"/>
            <a:ext cx="2543092" cy="523220"/>
          </a:xfrm>
          <a:prstGeom prst="rect">
            <a:avLst/>
          </a:prstGeom>
          <a:noFill/>
        </p:spPr>
        <p:txBody>
          <a:bodyPr wrap="square" rtlCol="0">
            <a:spAutoFit/>
          </a:bodyPr>
          <a:lstStyle/>
          <a:p>
            <a:r>
              <a:rPr lang="en-US" sz="1400" kern="0" dirty="0">
                <a:solidFill>
                  <a:sysClr val="windowText" lastClr="000000"/>
                </a:solidFill>
              </a:rPr>
              <a:t>SHA3 derived functions (parallel hashing, KMAC, etc. (800-185)</a:t>
            </a:r>
          </a:p>
        </p:txBody>
      </p:sp>
      <p:sp>
        <p:nvSpPr>
          <p:cNvPr id="7" name="TextBox 6"/>
          <p:cNvSpPr txBox="1"/>
          <p:nvPr/>
        </p:nvSpPr>
        <p:spPr>
          <a:xfrm rot="19500000">
            <a:off x="228600" y="2570015"/>
            <a:ext cx="3048000" cy="369332"/>
          </a:xfrm>
          <a:prstGeom prst="rect">
            <a:avLst/>
          </a:prstGeom>
          <a:blipFill>
            <a:blip r:embed="rId2"/>
            <a:tile tx="0" ty="0" sx="100000" sy="100000" flip="none" algn="tl"/>
          </a:blipFill>
          <a:ln>
            <a:solidFill>
              <a:srgbClr val="FF0000"/>
            </a:solidFill>
          </a:ln>
        </p:spPr>
        <p:txBody>
          <a:bodyPr wrap="square" rtlCol="0">
            <a:spAutoFit/>
          </a:bodyPr>
          <a:lstStyle/>
          <a:p>
            <a:pPr algn="ctr"/>
            <a:r>
              <a:rPr lang="en-US" kern="0" dirty="0">
                <a:solidFill>
                  <a:sysClr val="windowText" lastClr="000000"/>
                </a:solidFill>
              </a:rPr>
              <a:t>Post-Quantum Cryptography</a:t>
            </a:r>
          </a:p>
        </p:txBody>
      </p:sp>
    </p:spTree>
    <p:extLst>
      <p:ext uri="{BB962C8B-B14F-4D97-AF65-F5344CB8AC3E}">
        <p14:creationId xmlns:p14="http://schemas.microsoft.com/office/powerpoint/2010/main" val="424316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728410"/>
            <a:ext cx="11277600" cy="762000"/>
          </a:xfrm>
        </p:spPr>
        <p:txBody>
          <a:bodyPr/>
          <a:lstStyle/>
          <a:p>
            <a:r>
              <a:rPr lang="en-US" dirty="0"/>
              <a:t>The Sky is Falling?</a:t>
            </a:r>
          </a:p>
        </p:txBody>
      </p:sp>
      <p:sp>
        <p:nvSpPr>
          <p:cNvPr id="3" name="Content Placeholder 2"/>
          <p:cNvSpPr>
            <a:spLocks noGrp="1"/>
          </p:cNvSpPr>
          <p:nvPr>
            <p:ph idx="1"/>
          </p:nvPr>
        </p:nvSpPr>
        <p:spPr>
          <a:xfrm>
            <a:off x="1219199" y="1641763"/>
            <a:ext cx="10972801" cy="4810991"/>
          </a:xfrm>
        </p:spPr>
        <p:txBody>
          <a:bodyPr>
            <a:normAutofit fontScale="92500" lnSpcReduction="10000"/>
          </a:bodyPr>
          <a:lstStyle/>
          <a:p>
            <a:r>
              <a:rPr lang="en-US" dirty="0"/>
              <a:t>If a large-scale quantum computer could be built then….</a:t>
            </a:r>
          </a:p>
          <a:p>
            <a:pPr marL="0" indent="0">
              <a:buNone/>
            </a:pPr>
            <a:r>
              <a:rPr lang="en-US" sz="3800" dirty="0"/>
              <a:t>	</a:t>
            </a:r>
          </a:p>
          <a:p>
            <a:r>
              <a:rPr lang="en-US" dirty="0"/>
              <a:t>Public key crypto:</a:t>
            </a:r>
          </a:p>
          <a:p>
            <a:pPr lvl="1"/>
            <a:r>
              <a:rPr lang="en-US" dirty="0"/>
              <a:t>RSA  </a:t>
            </a:r>
          </a:p>
          <a:p>
            <a:pPr lvl="1"/>
            <a:r>
              <a:rPr lang="en-US" dirty="0"/>
              <a:t>ECDSA (and Elliptic Curve Cryptography)</a:t>
            </a:r>
            <a:endParaRPr lang="en-US" sz="1600" dirty="0"/>
          </a:p>
          <a:p>
            <a:pPr lvl="1"/>
            <a:r>
              <a:rPr lang="en-US" dirty="0"/>
              <a:t>DSA (and Finite Field Cryptography) </a:t>
            </a:r>
          </a:p>
          <a:p>
            <a:pPr lvl="1"/>
            <a:r>
              <a:rPr lang="en-US" dirty="0" err="1"/>
              <a:t>Diffie</a:t>
            </a:r>
            <a:r>
              <a:rPr lang="en-US" dirty="0"/>
              <a:t>-Hellman key exchange</a:t>
            </a:r>
          </a:p>
          <a:p>
            <a:pPr lvl="1"/>
            <a:endParaRPr lang="en-US" dirty="0"/>
          </a:p>
          <a:p>
            <a:r>
              <a:rPr lang="en-US" dirty="0"/>
              <a:t>Symmetric key crypto:</a:t>
            </a:r>
          </a:p>
          <a:p>
            <a:pPr lvl="1"/>
            <a:r>
              <a:rPr lang="en-US" dirty="0"/>
              <a:t>AES </a:t>
            </a:r>
          </a:p>
          <a:p>
            <a:pPr lvl="1"/>
            <a:r>
              <a:rPr lang="en-US" dirty="0"/>
              <a:t>Triple DES</a:t>
            </a:r>
          </a:p>
          <a:p>
            <a:pPr lvl="1"/>
            <a:endParaRPr lang="en-US" dirty="0"/>
          </a:p>
          <a:p>
            <a:r>
              <a:rPr lang="en-US" dirty="0"/>
              <a:t>Hash functions:</a:t>
            </a:r>
          </a:p>
          <a:p>
            <a:pPr lvl="1"/>
            <a:r>
              <a:rPr lang="en-US" dirty="0"/>
              <a:t>SHA-2 and SHA-3</a:t>
            </a:r>
          </a:p>
          <a:p>
            <a:endParaRPr lang="en-US" dirty="0"/>
          </a:p>
        </p:txBody>
      </p:sp>
      <p:pic>
        <p:nvPicPr>
          <p:cNvPr id="4" name="Picture 3"/>
          <p:cNvPicPr>
            <a:picLocks noChangeAspect="1"/>
          </p:cNvPicPr>
          <p:nvPr/>
        </p:nvPicPr>
        <p:blipFill>
          <a:blip r:embed="rId2"/>
          <a:stretch>
            <a:fillRect/>
          </a:stretch>
        </p:blipFill>
        <p:spPr>
          <a:xfrm flipH="1">
            <a:off x="8537303" y="2366963"/>
            <a:ext cx="2921000" cy="3810000"/>
          </a:xfrm>
          <a:prstGeom prst="rect">
            <a:avLst/>
          </a:prstGeom>
        </p:spPr>
      </p:pic>
    </p:spTree>
    <p:extLst>
      <p:ext uri="{BB962C8B-B14F-4D97-AF65-F5344CB8AC3E}">
        <p14:creationId xmlns:p14="http://schemas.microsoft.com/office/powerpoint/2010/main" val="8573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749192"/>
            <a:ext cx="11277600" cy="762000"/>
          </a:xfrm>
        </p:spPr>
        <p:txBody>
          <a:bodyPr/>
          <a:lstStyle/>
          <a:p>
            <a:r>
              <a:rPr lang="en-US" dirty="0"/>
              <a:t>The Sky is Falling?</a:t>
            </a:r>
          </a:p>
        </p:txBody>
      </p:sp>
      <p:sp>
        <p:nvSpPr>
          <p:cNvPr id="3" name="Content Placeholder 2"/>
          <p:cNvSpPr>
            <a:spLocks noGrp="1"/>
          </p:cNvSpPr>
          <p:nvPr>
            <p:ph idx="1"/>
          </p:nvPr>
        </p:nvSpPr>
        <p:spPr>
          <a:xfrm>
            <a:off x="1097973" y="1704110"/>
            <a:ext cx="10972801" cy="4759036"/>
          </a:xfrm>
        </p:spPr>
        <p:txBody>
          <a:bodyPr>
            <a:normAutofit fontScale="92500" lnSpcReduction="20000"/>
          </a:bodyPr>
          <a:lstStyle/>
          <a:p>
            <a:r>
              <a:rPr lang="en-US" dirty="0"/>
              <a:t>If a large-scale quantum computer could be built then….</a:t>
            </a:r>
          </a:p>
          <a:p>
            <a:pPr marL="0" indent="0">
              <a:buNone/>
            </a:pPr>
            <a:r>
              <a:rPr lang="en-US" sz="3800" dirty="0"/>
              <a:t>	</a:t>
            </a:r>
          </a:p>
          <a:p>
            <a:r>
              <a:rPr lang="en-US" dirty="0"/>
              <a:t>Public key crypto:</a:t>
            </a:r>
          </a:p>
          <a:p>
            <a:pPr lvl="1"/>
            <a:r>
              <a:rPr lang="en-US" strike="sngStrike" dirty="0">
                <a:solidFill>
                  <a:srgbClr val="FF0000"/>
                </a:solidFill>
              </a:rPr>
              <a:t>RSA  </a:t>
            </a:r>
          </a:p>
          <a:p>
            <a:pPr lvl="1"/>
            <a:r>
              <a:rPr lang="en-US" strike="sngStrike" dirty="0">
                <a:solidFill>
                  <a:srgbClr val="FF0000"/>
                </a:solidFill>
              </a:rPr>
              <a:t>ECDSA (and Elliptic Curve Cryptography)</a:t>
            </a:r>
            <a:endParaRPr lang="en-US" sz="1600" strike="sngStrike" dirty="0">
              <a:solidFill>
                <a:srgbClr val="FF0000"/>
              </a:solidFill>
            </a:endParaRPr>
          </a:p>
          <a:p>
            <a:pPr lvl="1"/>
            <a:r>
              <a:rPr lang="en-US" strike="sngStrike" dirty="0">
                <a:solidFill>
                  <a:srgbClr val="FF0000"/>
                </a:solidFill>
              </a:rPr>
              <a:t>DSA (and Finite Field Cryptography) </a:t>
            </a:r>
          </a:p>
          <a:p>
            <a:pPr lvl="1"/>
            <a:r>
              <a:rPr lang="en-US" strike="sngStrike" dirty="0" err="1">
                <a:solidFill>
                  <a:srgbClr val="FF0000"/>
                </a:solidFill>
              </a:rPr>
              <a:t>Diffie</a:t>
            </a:r>
            <a:r>
              <a:rPr lang="en-US" strike="sngStrike" dirty="0">
                <a:solidFill>
                  <a:srgbClr val="FF0000"/>
                </a:solidFill>
              </a:rPr>
              <a:t>-Hellman key exchange</a:t>
            </a:r>
          </a:p>
          <a:p>
            <a:pPr lvl="1"/>
            <a:endParaRPr lang="en-US" dirty="0"/>
          </a:p>
          <a:p>
            <a:r>
              <a:rPr lang="en-US" dirty="0"/>
              <a:t>Symmetric key crypto:</a:t>
            </a:r>
          </a:p>
          <a:p>
            <a:pPr lvl="1"/>
            <a:r>
              <a:rPr lang="en-US" dirty="0"/>
              <a:t>AES </a:t>
            </a:r>
          </a:p>
          <a:p>
            <a:pPr lvl="1"/>
            <a:r>
              <a:rPr lang="en-US" dirty="0"/>
              <a:t>Triple DES</a:t>
            </a:r>
          </a:p>
          <a:p>
            <a:pPr lvl="1"/>
            <a:endParaRPr lang="en-US" dirty="0"/>
          </a:p>
          <a:p>
            <a:r>
              <a:rPr lang="en-US" dirty="0"/>
              <a:t>Hash functions:</a:t>
            </a:r>
          </a:p>
          <a:p>
            <a:pPr lvl="1"/>
            <a:r>
              <a:rPr lang="en-US" dirty="0"/>
              <a:t>SHA-2 and SHA-3</a:t>
            </a:r>
          </a:p>
          <a:p>
            <a:endParaRPr lang="en-US" dirty="0"/>
          </a:p>
        </p:txBody>
      </p:sp>
      <p:pic>
        <p:nvPicPr>
          <p:cNvPr id="4" name="Picture 3"/>
          <p:cNvPicPr>
            <a:picLocks noChangeAspect="1"/>
          </p:cNvPicPr>
          <p:nvPr/>
        </p:nvPicPr>
        <p:blipFill>
          <a:blip r:embed="rId2"/>
          <a:stretch>
            <a:fillRect/>
          </a:stretch>
        </p:blipFill>
        <p:spPr>
          <a:xfrm flipH="1">
            <a:off x="8537303" y="2366963"/>
            <a:ext cx="2921000" cy="3810000"/>
          </a:xfrm>
          <a:prstGeom prst="rect">
            <a:avLst/>
          </a:prstGeom>
        </p:spPr>
      </p:pic>
    </p:spTree>
    <p:extLst>
      <p:ext uri="{BB962C8B-B14F-4D97-AF65-F5344CB8AC3E}">
        <p14:creationId xmlns:p14="http://schemas.microsoft.com/office/powerpoint/2010/main" val="169314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9054"/>
            <a:ext cx="11277600" cy="762000"/>
          </a:xfrm>
        </p:spPr>
        <p:txBody>
          <a:bodyPr/>
          <a:lstStyle/>
          <a:p>
            <a:r>
              <a:rPr lang="en-US" dirty="0"/>
              <a:t>The Sky is Falling?</a:t>
            </a:r>
          </a:p>
        </p:txBody>
      </p:sp>
      <p:sp>
        <p:nvSpPr>
          <p:cNvPr id="3" name="Content Placeholder 2"/>
          <p:cNvSpPr>
            <a:spLocks noGrp="1"/>
          </p:cNvSpPr>
          <p:nvPr>
            <p:ph idx="1"/>
          </p:nvPr>
        </p:nvSpPr>
        <p:spPr>
          <a:xfrm>
            <a:off x="1368137" y="1934008"/>
            <a:ext cx="10972801" cy="4675909"/>
          </a:xfrm>
        </p:spPr>
        <p:txBody>
          <a:bodyPr>
            <a:normAutofit fontScale="92500" lnSpcReduction="20000"/>
          </a:bodyPr>
          <a:lstStyle/>
          <a:p>
            <a:r>
              <a:rPr lang="en-US" dirty="0"/>
              <a:t>If a large-scale quantum computer could be built then….</a:t>
            </a:r>
          </a:p>
          <a:p>
            <a:pPr marL="0" indent="0">
              <a:buNone/>
            </a:pPr>
            <a:r>
              <a:rPr lang="en-US" sz="3800" dirty="0"/>
              <a:t>	</a:t>
            </a:r>
          </a:p>
          <a:p>
            <a:r>
              <a:rPr lang="en-US" dirty="0"/>
              <a:t>Public key crypto:</a:t>
            </a:r>
          </a:p>
          <a:p>
            <a:pPr lvl="1"/>
            <a:r>
              <a:rPr lang="en-US" strike="sngStrike" dirty="0">
                <a:solidFill>
                  <a:srgbClr val="FF0000"/>
                </a:solidFill>
              </a:rPr>
              <a:t>RSA  </a:t>
            </a:r>
          </a:p>
          <a:p>
            <a:pPr lvl="1"/>
            <a:r>
              <a:rPr lang="en-US" strike="sngStrike" dirty="0">
                <a:solidFill>
                  <a:srgbClr val="FF0000"/>
                </a:solidFill>
              </a:rPr>
              <a:t>ECDSA (and Elliptic Curve Cryptography)</a:t>
            </a:r>
            <a:endParaRPr lang="en-US" sz="1600" strike="sngStrike" dirty="0">
              <a:solidFill>
                <a:srgbClr val="FF0000"/>
              </a:solidFill>
            </a:endParaRPr>
          </a:p>
          <a:p>
            <a:pPr lvl="1"/>
            <a:r>
              <a:rPr lang="en-US" strike="sngStrike" dirty="0">
                <a:solidFill>
                  <a:srgbClr val="FF0000"/>
                </a:solidFill>
              </a:rPr>
              <a:t>DSA (and Finite Field Cryptography) </a:t>
            </a:r>
          </a:p>
          <a:p>
            <a:pPr lvl="1"/>
            <a:r>
              <a:rPr lang="en-US" strike="sngStrike" dirty="0" err="1">
                <a:solidFill>
                  <a:srgbClr val="FF0000"/>
                </a:solidFill>
              </a:rPr>
              <a:t>Diffie</a:t>
            </a:r>
            <a:r>
              <a:rPr lang="en-US" strike="sngStrike" dirty="0">
                <a:solidFill>
                  <a:srgbClr val="FF0000"/>
                </a:solidFill>
              </a:rPr>
              <a:t>-Hellman key exchange</a:t>
            </a:r>
          </a:p>
          <a:p>
            <a:pPr lvl="1"/>
            <a:endParaRPr lang="en-US" dirty="0"/>
          </a:p>
          <a:p>
            <a:r>
              <a:rPr lang="en-US" dirty="0"/>
              <a:t>Symmetric key crypto:</a:t>
            </a:r>
          </a:p>
          <a:p>
            <a:pPr lvl="1"/>
            <a:r>
              <a:rPr lang="en-US" dirty="0">
                <a:solidFill>
                  <a:schemeClr val="accent1">
                    <a:lumMod val="50000"/>
                  </a:schemeClr>
                </a:solidFill>
              </a:rPr>
              <a:t>AES 			Need longer keys  </a:t>
            </a:r>
          </a:p>
          <a:p>
            <a:pPr lvl="1"/>
            <a:r>
              <a:rPr lang="en-US" dirty="0">
                <a:solidFill>
                  <a:schemeClr val="accent1">
                    <a:lumMod val="50000"/>
                  </a:schemeClr>
                </a:solidFill>
              </a:rPr>
              <a:t>Triple DES		Need longer keys </a:t>
            </a:r>
          </a:p>
          <a:p>
            <a:pPr lvl="1"/>
            <a:endParaRPr lang="en-US" dirty="0"/>
          </a:p>
          <a:p>
            <a:r>
              <a:rPr lang="en-US" dirty="0"/>
              <a:t>Hash functions:</a:t>
            </a:r>
          </a:p>
          <a:p>
            <a:pPr lvl="1"/>
            <a:r>
              <a:rPr lang="en-US" dirty="0">
                <a:solidFill>
                  <a:schemeClr val="accent1">
                    <a:lumMod val="50000"/>
                  </a:schemeClr>
                </a:solidFill>
              </a:rPr>
              <a:t>SHA-2 and SHA-3		Use longer output</a:t>
            </a:r>
          </a:p>
          <a:p>
            <a:endParaRPr lang="en-US" dirty="0"/>
          </a:p>
        </p:txBody>
      </p:sp>
      <p:pic>
        <p:nvPicPr>
          <p:cNvPr id="4" name="Picture 3"/>
          <p:cNvPicPr>
            <a:picLocks noChangeAspect="1"/>
          </p:cNvPicPr>
          <p:nvPr/>
        </p:nvPicPr>
        <p:blipFill>
          <a:blip r:embed="rId2"/>
          <a:stretch>
            <a:fillRect/>
          </a:stretch>
        </p:blipFill>
        <p:spPr>
          <a:xfrm flipH="1">
            <a:off x="8537303" y="2366963"/>
            <a:ext cx="2921000" cy="3810000"/>
          </a:xfrm>
          <a:prstGeom prst="rect">
            <a:avLst/>
          </a:prstGeom>
        </p:spPr>
      </p:pic>
    </p:spTree>
    <p:extLst>
      <p:ext uri="{BB962C8B-B14F-4D97-AF65-F5344CB8AC3E}">
        <p14:creationId xmlns:p14="http://schemas.microsoft.com/office/powerpoint/2010/main" val="388206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748801"/>
            <a:ext cx="9750604" cy="899890"/>
          </a:xfrm>
        </p:spPr>
        <p:txBody>
          <a:bodyPr/>
          <a:lstStyle/>
          <a:p>
            <a:r>
              <a:rPr lang="en-US" dirty="0"/>
              <a:t>PQC Standardization – Is it too early? </a:t>
            </a:r>
          </a:p>
        </p:txBody>
      </p:sp>
      <p:sp>
        <p:nvSpPr>
          <p:cNvPr id="3" name="Content Placeholder 2"/>
          <p:cNvSpPr>
            <a:spLocks noGrp="1"/>
          </p:cNvSpPr>
          <p:nvPr>
            <p:ph idx="1"/>
          </p:nvPr>
        </p:nvSpPr>
        <p:spPr>
          <a:xfrm>
            <a:off x="1118754" y="2053937"/>
            <a:ext cx="9677401" cy="3837791"/>
          </a:xfrm>
        </p:spPr>
        <p:txBody>
          <a:bodyPr>
            <a:normAutofit/>
          </a:bodyPr>
          <a:lstStyle/>
          <a:p>
            <a:r>
              <a:rPr lang="en-US" dirty="0"/>
              <a:t>It has been a long debate among researchers and practitioners on whether it is too early to look into PQC standardization</a:t>
            </a:r>
          </a:p>
          <a:p>
            <a:endParaRPr lang="en-US" dirty="0"/>
          </a:p>
          <a:p>
            <a:r>
              <a:rPr lang="en-US" dirty="0"/>
              <a:t>When will a large-scale quantum computer be built?</a:t>
            </a:r>
          </a:p>
          <a:p>
            <a:r>
              <a:rPr lang="en-US" dirty="0"/>
              <a:t>	- </a:t>
            </a:r>
            <a:r>
              <a:rPr lang="en-US" dirty="0">
                <a:solidFill>
                  <a:schemeClr val="accent1"/>
                </a:solidFill>
              </a:rPr>
              <a:t>“There is a 1 in 7 chance that some fundamental public-key crypto will be broken by quantum by 2026, and a 1 in 2 chance of the same by 2031.”</a:t>
            </a:r>
          </a:p>
          <a:p>
            <a:pPr marL="0" indent="0">
              <a:buNone/>
            </a:pPr>
            <a:r>
              <a:rPr lang="en-US" dirty="0"/>
              <a:t>		 – Dr. Michele Mosca, U. of Waterloo</a:t>
            </a:r>
          </a:p>
          <a:p>
            <a:endParaRPr lang="en-US" dirty="0"/>
          </a:p>
          <a:p>
            <a:r>
              <a:rPr lang="en-US" dirty="0"/>
              <a:t>Our experience tells that we need at least several years to developing and deploying PQC standards</a:t>
            </a:r>
          </a:p>
        </p:txBody>
      </p:sp>
    </p:spTree>
    <p:extLst>
      <p:ext uri="{BB962C8B-B14F-4D97-AF65-F5344CB8AC3E}">
        <p14:creationId xmlns:p14="http://schemas.microsoft.com/office/powerpoint/2010/main" val="34768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24" y="612880"/>
            <a:ext cx="11277600" cy="762000"/>
          </a:xfrm>
        </p:spPr>
        <p:txBody>
          <a:bodyPr>
            <a:normAutofit/>
          </a:bodyPr>
          <a:lstStyle/>
          <a:p>
            <a:r>
              <a:rPr lang="en-US" dirty="0"/>
              <a:t>How soon do we need to worry?</a:t>
            </a:r>
          </a:p>
        </p:txBody>
      </p:sp>
      <p:sp>
        <p:nvSpPr>
          <p:cNvPr id="3" name="Content Placeholder 2"/>
          <p:cNvSpPr>
            <a:spLocks noGrp="1"/>
          </p:cNvSpPr>
          <p:nvPr>
            <p:ph idx="1"/>
          </p:nvPr>
        </p:nvSpPr>
        <p:spPr>
          <a:xfrm>
            <a:off x="654627" y="1512916"/>
            <a:ext cx="10699173" cy="5020888"/>
          </a:xfrm>
        </p:spPr>
        <p:txBody>
          <a:bodyPr>
            <a:normAutofit/>
          </a:bodyPr>
          <a:lstStyle/>
          <a:p>
            <a:r>
              <a:rPr lang="en-US" sz="2400" dirty="0"/>
              <a:t>How long does your information need to be secure (</a:t>
            </a:r>
            <a:r>
              <a:rPr lang="en-US" sz="2400" i="1" dirty="0">
                <a:solidFill>
                  <a:schemeClr val="accent1"/>
                </a:solidFill>
              </a:rPr>
              <a:t>x</a:t>
            </a:r>
            <a:r>
              <a:rPr lang="en-US" sz="2400" dirty="0">
                <a:solidFill>
                  <a:schemeClr val="accent1"/>
                </a:solidFill>
              </a:rPr>
              <a:t> years</a:t>
            </a:r>
            <a:r>
              <a:rPr lang="en-US" sz="2400" dirty="0"/>
              <a:t>)</a:t>
            </a:r>
          </a:p>
          <a:p>
            <a:r>
              <a:rPr lang="en-US" sz="2400" dirty="0"/>
              <a:t>How long to re-tool existing infrastructure with quantum safe solution (</a:t>
            </a:r>
            <a:r>
              <a:rPr lang="en-US" sz="2400" i="1" dirty="0">
                <a:solidFill>
                  <a:schemeClr val="bg1">
                    <a:lumMod val="65000"/>
                  </a:schemeClr>
                </a:solidFill>
              </a:rPr>
              <a:t>y</a:t>
            </a:r>
            <a:r>
              <a:rPr lang="en-US" sz="2400" dirty="0">
                <a:solidFill>
                  <a:schemeClr val="bg1">
                    <a:lumMod val="65000"/>
                  </a:schemeClr>
                </a:solidFill>
              </a:rPr>
              <a:t> years</a:t>
            </a:r>
            <a:r>
              <a:rPr lang="en-US" sz="2400" dirty="0"/>
              <a:t>)</a:t>
            </a:r>
          </a:p>
          <a:p>
            <a:r>
              <a:rPr lang="en-US" sz="2400" dirty="0"/>
              <a:t>How long until a large-scale quantum computer is built (</a:t>
            </a:r>
            <a:r>
              <a:rPr lang="en-US" sz="2400" i="1" dirty="0">
                <a:solidFill>
                  <a:srgbClr val="F1925D"/>
                </a:solidFill>
              </a:rPr>
              <a:t>z</a:t>
            </a:r>
            <a:r>
              <a:rPr lang="en-US" sz="2400" dirty="0">
                <a:solidFill>
                  <a:srgbClr val="F1925D"/>
                </a:solidFill>
              </a:rPr>
              <a:t> years</a:t>
            </a:r>
            <a:r>
              <a:rPr lang="en-US" sz="2400" dirty="0"/>
              <a:t>)</a:t>
            </a:r>
          </a:p>
          <a:p>
            <a:endParaRPr lang="en-US" dirty="0"/>
          </a:p>
          <a:p>
            <a:endParaRPr lang="en-US" dirty="0"/>
          </a:p>
          <a:p>
            <a:endParaRPr lang="en-US" dirty="0"/>
          </a:p>
          <a:p>
            <a:endParaRPr lang="en-US" dirty="0"/>
          </a:p>
          <a:p>
            <a:endParaRPr lang="en-US" dirty="0"/>
          </a:p>
          <a:p>
            <a:endParaRPr lang="en-US" sz="2200" dirty="0"/>
          </a:p>
          <a:p>
            <a:endParaRPr lang="en-US" sz="2200" dirty="0"/>
          </a:p>
          <a:p>
            <a:endParaRPr lang="en-US" sz="2200" dirty="0"/>
          </a:p>
        </p:txBody>
      </p:sp>
      <p:grpSp>
        <p:nvGrpSpPr>
          <p:cNvPr id="4" name="Group 3"/>
          <p:cNvGrpSpPr/>
          <p:nvPr/>
        </p:nvGrpSpPr>
        <p:grpSpPr>
          <a:xfrm>
            <a:off x="2184400" y="3603732"/>
            <a:ext cx="6876471" cy="2861146"/>
            <a:chOff x="2806157" y="4387699"/>
            <a:chExt cx="6386853" cy="2143216"/>
          </a:xfrm>
        </p:grpSpPr>
        <p:grpSp>
          <p:nvGrpSpPr>
            <p:cNvPr id="5" name="Group 4"/>
            <p:cNvGrpSpPr/>
            <p:nvPr/>
          </p:nvGrpSpPr>
          <p:grpSpPr>
            <a:xfrm>
              <a:off x="2806157" y="4387699"/>
              <a:ext cx="5807791" cy="2143216"/>
              <a:chOff x="2806157" y="4475567"/>
              <a:chExt cx="5807791" cy="2143216"/>
            </a:xfrm>
          </p:grpSpPr>
          <p:grpSp>
            <p:nvGrpSpPr>
              <p:cNvPr id="7" name="Group 6"/>
              <p:cNvGrpSpPr/>
              <p:nvPr/>
            </p:nvGrpSpPr>
            <p:grpSpPr>
              <a:xfrm>
                <a:off x="3611362" y="4975567"/>
                <a:ext cx="3505206" cy="1643216"/>
                <a:chOff x="3611362" y="4788312"/>
                <a:chExt cx="3505206" cy="1643216"/>
              </a:xfrm>
            </p:grpSpPr>
            <p:grpSp>
              <p:nvGrpSpPr>
                <p:cNvPr id="9" name="Group 8"/>
                <p:cNvGrpSpPr/>
                <p:nvPr/>
              </p:nvGrpSpPr>
              <p:grpSpPr>
                <a:xfrm>
                  <a:off x="3611362" y="5042642"/>
                  <a:ext cx="3200401" cy="1388886"/>
                  <a:chOff x="3382762" y="4875753"/>
                  <a:chExt cx="3200401" cy="1388886"/>
                </a:xfrm>
              </p:grpSpPr>
              <p:grpSp>
                <p:nvGrpSpPr>
                  <p:cNvPr id="11" name="Group 10"/>
                  <p:cNvGrpSpPr/>
                  <p:nvPr/>
                </p:nvGrpSpPr>
                <p:grpSpPr>
                  <a:xfrm>
                    <a:off x="3382762" y="5093112"/>
                    <a:ext cx="3200401" cy="1171527"/>
                    <a:chOff x="3382762" y="5093112"/>
                    <a:chExt cx="3200401" cy="1171527"/>
                  </a:xfrm>
                </p:grpSpPr>
                <p:grpSp>
                  <p:nvGrpSpPr>
                    <p:cNvPr id="14" name="Group 13"/>
                    <p:cNvGrpSpPr/>
                    <p:nvPr/>
                  </p:nvGrpSpPr>
                  <p:grpSpPr>
                    <a:xfrm>
                      <a:off x="3382762" y="5093112"/>
                      <a:ext cx="3200401" cy="762000"/>
                      <a:chOff x="3382762" y="4788312"/>
                      <a:chExt cx="3200401" cy="762000"/>
                    </a:xfrm>
                  </p:grpSpPr>
                  <p:sp>
                    <p:nvSpPr>
                      <p:cNvPr id="17" name="Rectangle 16"/>
                      <p:cNvSpPr/>
                      <p:nvPr/>
                    </p:nvSpPr>
                    <p:spPr>
                      <a:xfrm>
                        <a:off x="4982963" y="4788312"/>
                        <a:ext cx="1600200" cy="381000"/>
                      </a:xfrm>
                      <a:prstGeom prst="rect">
                        <a:avLst/>
                      </a:prstGeom>
                      <a:solidFill>
                        <a:schemeClr val="accent1"/>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82762" y="4788312"/>
                        <a:ext cx="1600200" cy="381000"/>
                      </a:xfrm>
                      <a:prstGeom prst="rect">
                        <a:avLst/>
                      </a:prstGeom>
                      <a:solidFill>
                        <a:schemeClr val="bg1">
                          <a:lumMod val="65000"/>
                        </a:schemeClr>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382762" y="5169312"/>
                        <a:ext cx="2514600" cy="381000"/>
                      </a:xfrm>
                      <a:prstGeom prst="rect">
                        <a:avLst/>
                      </a:prstGeom>
                      <a:solidFill>
                        <a:srgbClr val="F1925D"/>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963792" y="4788312"/>
                        <a:ext cx="438150" cy="381000"/>
                      </a:xfrm>
                      <a:prstGeom prst="rect">
                        <a:avLst/>
                      </a:prstGeom>
                      <a:noFill/>
                    </p:spPr>
                    <p:txBody>
                      <a:bodyPr wrap="square" rtlCol="0">
                        <a:spAutoFit/>
                      </a:bodyPr>
                      <a:lstStyle/>
                      <a:p>
                        <a:r>
                          <a:rPr lang="en-US" i="1" dirty="0"/>
                          <a:t>y</a:t>
                        </a:r>
                      </a:p>
                    </p:txBody>
                  </p:sp>
                  <p:sp>
                    <p:nvSpPr>
                      <p:cNvPr id="21" name="TextBox 20"/>
                      <p:cNvSpPr txBox="1"/>
                      <p:nvPr/>
                    </p:nvSpPr>
                    <p:spPr>
                      <a:xfrm>
                        <a:off x="5492084" y="4788312"/>
                        <a:ext cx="438150" cy="381000"/>
                      </a:xfrm>
                      <a:prstGeom prst="rect">
                        <a:avLst/>
                      </a:prstGeom>
                      <a:noFill/>
                    </p:spPr>
                    <p:txBody>
                      <a:bodyPr wrap="square" rtlCol="0">
                        <a:spAutoFit/>
                      </a:bodyPr>
                      <a:lstStyle/>
                      <a:p>
                        <a:r>
                          <a:rPr lang="en-US" i="1" dirty="0"/>
                          <a:t>x</a:t>
                        </a:r>
                      </a:p>
                    </p:txBody>
                  </p:sp>
                  <p:sp>
                    <p:nvSpPr>
                      <p:cNvPr id="22" name="TextBox 21"/>
                      <p:cNvSpPr txBox="1"/>
                      <p:nvPr/>
                    </p:nvSpPr>
                    <p:spPr>
                      <a:xfrm>
                        <a:off x="4420985" y="5169312"/>
                        <a:ext cx="438150" cy="381000"/>
                      </a:xfrm>
                      <a:prstGeom prst="rect">
                        <a:avLst/>
                      </a:prstGeom>
                      <a:noFill/>
                    </p:spPr>
                    <p:txBody>
                      <a:bodyPr wrap="square" rtlCol="0">
                        <a:spAutoFit/>
                      </a:bodyPr>
                      <a:lstStyle/>
                      <a:p>
                        <a:r>
                          <a:rPr lang="en-US" i="1" dirty="0"/>
                          <a:t>z</a:t>
                        </a:r>
                      </a:p>
                    </p:txBody>
                  </p:sp>
                </p:grpSp>
                <p:cxnSp>
                  <p:nvCxnSpPr>
                    <p:cNvPr id="15" name="Straight Arrow Connector 14"/>
                    <p:cNvCxnSpPr/>
                    <p:nvPr/>
                  </p:nvCxnSpPr>
                  <p:spPr>
                    <a:xfrm>
                      <a:off x="3382762" y="6007503"/>
                      <a:ext cx="3200400"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82762" y="6025503"/>
                      <a:ext cx="1309218" cy="239136"/>
                    </a:xfrm>
                    <a:prstGeom prst="rect">
                      <a:avLst/>
                    </a:prstGeom>
                    <a:noFill/>
                  </p:spPr>
                  <p:txBody>
                    <a:bodyPr wrap="square" rtlCol="0">
                      <a:spAutoFit/>
                    </a:bodyPr>
                    <a:lstStyle/>
                    <a:p>
                      <a:r>
                        <a:rPr lang="en-US" dirty="0"/>
                        <a:t>time</a:t>
                      </a:r>
                    </a:p>
                  </p:txBody>
                </p:sp>
              </p:grpSp>
              <p:sp>
                <p:nvSpPr>
                  <p:cNvPr id="12" name="Left Brace 11"/>
                  <p:cNvSpPr/>
                  <p:nvPr/>
                </p:nvSpPr>
                <p:spPr>
                  <a:xfrm rot="16200000">
                    <a:off x="6161443" y="5242892"/>
                    <a:ext cx="190500" cy="652932"/>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5400000">
                    <a:off x="4604698" y="4672992"/>
                    <a:ext cx="175502" cy="581024"/>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TextBox 9"/>
                <p:cNvSpPr txBox="1"/>
                <p:nvPr/>
              </p:nvSpPr>
              <p:spPr>
                <a:xfrm>
                  <a:off x="3839968" y="4788312"/>
                  <a:ext cx="3276600" cy="219207"/>
                </a:xfrm>
                <a:prstGeom prst="rect">
                  <a:avLst/>
                </a:prstGeom>
                <a:noFill/>
              </p:spPr>
              <p:txBody>
                <a:bodyPr wrap="square" rtlCol="0">
                  <a:spAutoFit/>
                </a:bodyPr>
                <a:lstStyle/>
                <a:p>
                  <a:r>
                    <a:rPr lang="en-US" sz="1600" dirty="0"/>
                    <a:t>What do we do here??</a:t>
                  </a:r>
                </a:p>
              </p:txBody>
            </p:sp>
          </p:grpSp>
          <p:sp>
            <p:nvSpPr>
              <p:cNvPr id="8" name="TextBox 7"/>
              <p:cNvSpPr txBox="1"/>
              <p:nvPr/>
            </p:nvSpPr>
            <p:spPr>
              <a:xfrm>
                <a:off x="2806157" y="4475567"/>
                <a:ext cx="5807791" cy="391931"/>
              </a:xfrm>
              <a:prstGeom prst="rect">
                <a:avLst/>
              </a:prstGeom>
              <a:noFill/>
            </p:spPr>
            <p:txBody>
              <a:bodyPr wrap="square" rtlCol="0">
                <a:spAutoFit/>
              </a:bodyPr>
              <a:lstStyle/>
              <a:p>
                <a:r>
                  <a:rPr lang="en-US" sz="2800" dirty="0"/>
                  <a:t>Theorem (</a:t>
                </a:r>
                <a:r>
                  <a:rPr lang="en-US" sz="2800" dirty="0" err="1"/>
                  <a:t>Mosca</a:t>
                </a:r>
                <a:r>
                  <a:rPr lang="en-US" sz="2800" dirty="0"/>
                  <a:t>): If </a:t>
                </a:r>
                <a:r>
                  <a:rPr lang="en-US" sz="2800" i="1" dirty="0">
                    <a:solidFill>
                      <a:schemeClr val="accent1"/>
                    </a:solidFill>
                  </a:rPr>
                  <a:t>x</a:t>
                </a:r>
                <a:r>
                  <a:rPr lang="en-US" sz="2800" dirty="0"/>
                  <a:t> + </a:t>
                </a:r>
                <a:r>
                  <a:rPr lang="en-US" sz="2800" i="1" dirty="0">
                    <a:solidFill>
                      <a:schemeClr val="bg1">
                        <a:lumMod val="65000"/>
                      </a:schemeClr>
                    </a:solidFill>
                  </a:rPr>
                  <a:t>y</a:t>
                </a:r>
                <a:r>
                  <a:rPr lang="en-US" sz="2800" dirty="0"/>
                  <a:t> &gt; </a:t>
                </a:r>
                <a:r>
                  <a:rPr lang="en-US" sz="2800" i="1" dirty="0">
                    <a:solidFill>
                      <a:srgbClr val="F1925D"/>
                    </a:solidFill>
                  </a:rPr>
                  <a:t>z</a:t>
                </a:r>
                <a:r>
                  <a:rPr lang="en-US" sz="2800" dirty="0"/>
                  <a:t>, then worry</a:t>
                </a:r>
              </a:p>
            </p:txBody>
          </p:sp>
        </p:grpSp>
        <p:sp>
          <p:nvSpPr>
            <p:cNvPr id="6" name="TextBox 5"/>
            <p:cNvSpPr txBox="1"/>
            <p:nvPr/>
          </p:nvSpPr>
          <p:spPr>
            <a:xfrm>
              <a:off x="6158828" y="5930879"/>
              <a:ext cx="3034182" cy="219207"/>
            </a:xfrm>
            <a:prstGeom prst="rect">
              <a:avLst/>
            </a:prstGeom>
            <a:noFill/>
          </p:spPr>
          <p:txBody>
            <a:bodyPr wrap="square" rtlCol="0">
              <a:spAutoFit/>
            </a:bodyPr>
            <a:lstStyle/>
            <a:p>
              <a:r>
                <a:rPr lang="en-US" sz="1600" dirty="0"/>
                <a:t>secret keys revealed</a:t>
              </a:r>
            </a:p>
          </p:txBody>
        </p:sp>
      </p:grpSp>
      <p:sp>
        <p:nvSpPr>
          <p:cNvPr id="23" name="Rounded Rectangle 22"/>
          <p:cNvSpPr/>
          <p:nvPr/>
        </p:nvSpPr>
        <p:spPr>
          <a:xfrm>
            <a:off x="1930399" y="3533866"/>
            <a:ext cx="7151255" cy="299993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76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10" y="914400"/>
            <a:ext cx="11274663" cy="685800"/>
          </a:xfrm>
        </p:spPr>
        <p:txBody>
          <a:bodyPr/>
          <a:lstStyle/>
          <a:p>
            <a:r>
              <a:rPr lang="en-US" dirty="0"/>
              <a:t>NSA IAD Announcement August 2015 </a:t>
            </a:r>
          </a:p>
        </p:txBody>
      </p:sp>
      <p:sp>
        <p:nvSpPr>
          <p:cNvPr id="3" name="Content Placeholder 2"/>
          <p:cNvSpPr>
            <a:spLocks noGrp="1"/>
          </p:cNvSpPr>
          <p:nvPr>
            <p:ph idx="1"/>
          </p:nvPr>
        </p:nvSpPr>
        <p:spPr>
          <a:xfrm>
            <a:off x="611030" y="2057400"/>
            <a:ext cx="9828371" cy="4191000"/>
          </a:xfrm>
        </p:spPr>
        <p:txBody>
          <a:bodyPr/>
          <a:lstStyle/>
          <a:p>
            <a:r>
              <a:rPr lang="en-US" dirty="0"/>
              <a:t>NSA's Information Assurance Directorate updated its list of Suite B cryptographic algorithms</a:t>
            </a:r>
          </a:p>
          <a:p>
            <a:pPr lvl="1"/>
            <a:r>
              <a:rPr lang="en-US" dirty="0">
                <a:solidFill>
                  <a:schemeClr val="accent1"/>
                </a:solidFill>
              </a:rPr>
              <a:t>“IAD will initiate a transition to quantum resistant algorithms in the </a:t>
            </a:r>
            <a:r>
              <a:rPr lang="en-US" b="1" dirty="0">
                <a:solidFill>
                  <a:srgbClr val="FF0000"/>
                </a:solidFill>
              </a:rPr>
              <a:t>not too distant future</a:t>
            </a:r>
            <a:r>
              <a:rPr lang="en-US" dirty="0">
                <a:solidFill>
                  <a:schemeClr val="accent1"/>
                </a:solidFill>
              </a:rPr>
              <a:t>. Based on experience in deploying Suite B, we have determined to start planning and communicating early about the upcoming transition to quantum resistant algorithms.” </a:t>
            </a:r>
          </a:p>
          <a:p>
            <a:endParaRPr lang="en-US" dirty="0"/>
          </a:p>
          <a:p>
            <a:r>
              <a:rPr lang="en-US" dirty="0"/>
              <a:t>Standardization is the first step towards the transition</a:t>
            </a:r>
          </a:p>
        </p:txBody>
      </p:sp>
      <p:sp>
        <p:nvSpPr>
          <p:cNvPr id="4" name="Slide Number Placeholder 3"/>
          <p:cNvSpPr>
            <a:spLocks noGrp="1"/>
          </p:cNvSpPr>
          <p:nvPr>
            <p:ph type="sldNum" sz="quarter" idx="12"/>
          </p:nvPr>
        </p:nvSpPr>
        <p:spPr/>
        <p:txBody>
          <a:bodyPr/>
          <a:lstStyle/>
          <a:p>
            <a:endParaRPr lang="en-US" kern="0" dirty="0">
              <a:solidFill>
                <a:sysClr val="windowText" lastClr="000000"/>
              </a:solidFill>
            </a:endParaRPr>
          </a:p>
        </p:txBody>
      </p:sp>
    </p:spTree>
    <p:extLst>
      <p:ext uri="{BB962C8B-B14F-4D97-AF65-F5344CB8AC3E}">
        <p14:creationId xmlns:p14="http://schemas.microsoft.com/office/powerpoint/2010/main" val="349555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83" y="597545"/>
            <a:ext cx="11277600" cy="762000"/>
          </a:xfrm>
        </p:spPr>
        <p:txBody>
          <a:bodyPr/>
          <a:lstStyle/>
          <a:p>
            <a:r>
              <a:rPr lang="en-US" dirty="0"/>
              <a:t>Post-Quantum Cryptography (PQC)</a:t>
            </a:r>
          </a:p>
        </p:txBody>
      </p:sp>
      <p:sp>
        <p:nvSpPr>
          <p:cNvPr id="3" name="Content Placeholder 2"/>
          <p:cNvSpPr>
            <a:spLocks noGrp="1"/>
          </p:cNvSpPr>
          <p:nvPr>
            <p:ph idx="1"/>
          </p:nvPr>
        </p:nvSpPr>
        <p:spPr>
          <a:xfrm>
            <a:off x="838200" y="1825625"/>
            <a:ext cx="10617926" cy="4351338"/>
          </a:xfrm>
        </p:spPr>
        <p:txBody>
          <a:bodyPr/>
          <a:lstStyle/>
          <a:p>
            <a:r>
              <a:rPr lang="en-US" dirty="0"/>
              <a:t>Cryptosystems which run on classical computers, and are considered to be resistant to quantum attacks</a:t>
            </a:r>
          </a:p>
          <a:p>
            <a:pPr lvl="0">
              <a:buClr>
                <a:srgbClr val="2DA2BF"/>
              </a:buClr>
            </a:pPr>
            <a:endParaRPr lang="en-US" sz="2600" dirty="0">
              <a:solidFill>
                <a:prstClr val="black"/>
              </a:solidFill>
            </a:endParaRPr>
          </a:p>
          <a:p>
            <a:pPr lvl="0">
              <a:buClr>
                <a:srgbClr val="2DA2BF"/>
              </a:buClr>
            </a:pPr>
            <a:r>
              <a:rPr lang="en-US" sz="2600" dirty="0">
                <a:solidFill>
                  <a:prstClr val="black"/>
                </a:solidFill>
              </a:rPr>
              <a:t>PQC </a:t>
            </a:r>
            <a:r>
              <a:rPr lang="en-US" sz="2600" dirty="0">
                <a:solidFill>
                  <a:schemeClr val="accent1"/>
                </a:solidFill>
              </a:rPr>
              <a:t>needs time </a:t>
            </a:r>
            <a:r>
              <a:rPr lang="en-US" sz="2600" dirty="0"/>
              <a:t>to be ready for applications</a:t>
            </a:r>
          </a:p>
          <a:p>
            <a:pPr lvl="1">
              <a:buClr>
                <a:srgbClr val="2DA2BF"/>
              </a:buClr>
            </a:pPr>
            <a:r>
              <a:rPr lang="en-US" sz="2000" dirty="0">
                <a:solidFill>
                  <a:prstClr val="black"/>
                </a:solidFill>
              </a:rPr>
              <a:t>Efficiency</a:t>
            </a:r>
          </a:p>
          <a:p>
            <a:pPr lvl="1">
              <a:buClr>
                <a:srgbClr val="2DA2BF"/>
              </a:buClr>
            </a:pPr>
            <a:r>
              <a:rPr lang="en-US" sz="2000" dirty="0">
                <a:solidFill>
                  <a:prstClr val="black"/>
                </a:solidFill>
              </a:rPr>
              <a:t>Confidence – cryptanalysis</a:t>
            </a:r>
          </a:p>
          <a:p>
            <a:pPr lvl="1">
              <a:buClr>
                <a:srgbClr val="2DA2BF"/>
              </a:buClr>
            </a:pPr>
            <a:r>
              <a:rPr lang="en-US" sz="2000" dirty="0">
                <a:solidFill>
                  <a:prstClr val="black"/>
                </a:solidFill>
              </a:rPr>
              <a:t>Standardization</a:t>
            </a:r>
          </a:p>
          <a:p>
            <a:pPr lvl="1">
              <a:buClr>
                <a:srgbClr val="2DA2BF"/>
              </a:buClr>
            </a:pPr>
            <a:r>
              <a:rPr lang="en-US" sz="2000" dirty="0">
                <a:solidFill>
                  <a:prstClr val="black"/>
                </a:solidFill>
              </a:rPr>
              <a:t>Usability </a:t>
            </a:r>
            <a:r>
              <a:rPr lang="en-US" sz="2000" dirty="0"/>
              <a:t>and interoperability </a:t>
            </a:r>
          </a:p>
          <a:p>
            <a:pPr marL="457200" lvl="1" indent="0">
              <a:buClr>
                <a:srgbClr val="2DA2BF"/>
              </a:buClr>
              <a:buNone/>
            </a:pPr>
            <a:r>
              <a:rPr lang="en-US" sz="2000" dirty="0">
                <a:solidFill>
                  <a:prstClr val="black"/>
                </a:solidFill>
              </a:rPr>
              <a:t>    </a:t>
            </a:r>
            <a:r>
              <a:rPr lang="en-US" sz="1600" dirty="0">
                <a:solidFill>
                  <a:prstClr val="black"/>
                </a:solidFill>
              </a:rPr>
              <a:t>(IKE, TLS, </a:t>
            </a:r>
            <a:r>
              <a:rPr lang="en-US" sz="1600" dirty="0" err="1">
                <a:solidFill>
                  <a:prstClr val="black"/>
                </a:solidFill>
              </a:rPr>
              <a:t>etc</a:t>
            </a:r>
            <a:r>
              <a:rPr lang="en-US" sz="1600" dirty="0">
                <a:solidFill>
                  <a:prstClr val="black"/>
                </a:solidFill>
              </a:rPr>
              <a:t>… use public key crypto)</a:t>
            </a:r>
          </a:p>
          <a:p>
            <a:endParaRPr lang="en-US" dirty="0"/>
          </a:p>
        </p:txBody>
      </p:sp>
      <p:graphicFrame>
        <p:nvGraphicFramePr>
          <p:cNvPr id="4" name="Chart 3">
            <a:extLst>
              <a:ext uri="{FF2B5EF4-FFF2-40B4-BE49-F238E27FC236}">
                <a16:creationId xmlns:a16="http://schemas.microsoft.com/office/drawing/2014/main" id="{DE320F45-CEC4-4F8C-A52F-B64E379930BF}"/>
              </a:ext>
            </a:extLst>
          </p:cNvPr>
          <p:cNvGraphicFramePr>
            <a:graphicFrameLocks/>
          </p:cNvGraphicFramePr>
          <p:nvPr>
            <p:extLst>
              <p:ext uri="{D42A27DB-BD31-4B8C-83A1-F6EECF244321}">
                <p14:modId xmlns:p14="http://schemas.microsoft.com/office/powerpoint/2010/main" val="1530984385"/>
              </p:ext>
            </p:extLst>
          </p:nvPr>
        </p:nvGraphicFramePr>
        <p:xfrm>
          <a:off x="6781799" y="3311967"/>
          <a:ext cx="4674327" cy="2792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9484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623695"/>
            <a:ext cx="11277600" cy="762000"/>
          </a:xfrm>
        </p:spPr>
        <p:txBody>
          <a:bodyPr/>
          <a:lstStyle/>
          <a:p>
            <a:r>
              <a:rPr lang="en-US" dirty="0"/>
              <a:t>Possible Replacements</a:t>
            </a:r>
          </a:p>
        </p:txBody>
      </p:sp>
      <p:sp>
        <p:nvSpPr>
          <p:cNvPr id="3" name="Content Placeholder 2"/>
          <p:cNvSpPr>
            <a:spLocks noGrp="1"/>
          </p:cNvSpPr>
          <p:nvPr>
            <p:ph idx="1"/>
          </p:nvPr>
        </p:nvSpPr>
        <p:spPr>
          <a:xfrm>
            <a:off x="609600" y="1610590"/>
            <a:ext cx="10972801" cy="5018809"/>
          </a:xfrm>
        </p:spPr>
        <p:txBody>
          <a:bodyPr/>
          <a:lstStyle/>
          <a:p>
            <a:r>
              <a:rPr lang="en-US" dirty="0"/>
              <a:t>Lattice-based</a:t>
            </a:r>
          </a:p>
          <a:p>
            <a:r>
              <a:rPr lang="en-US" dirty="0"/>
              <a:t>Code-based</a:t>
            </a:r>
          </a:p>
          <a:p>
            <a:r>
              <a:rPr lang="en-US" dirty="0"/>
              <a:t>Multivariate</a:t>
            </a:r>
          </a:p>
          <a:p>
            <a:r>
              <a:rPr lang="en-US" dirty="0"/>
              <a:t>Others</a:t>
            </a:r>
          </a:p>
          <a:p>
            <a:pPr lvl="1"/>
            <a:r>
              <a:rPr lang="en-US" dirty="0"/>
              <a:t>Hash-based signatures</a:t>
            </a:r>
          </a:p>
          <a:p>
            <a:pPr lvl="1"/>
            <a:r>
              <a:rPr lang="en-US" dirty="0"/>
              <a:t>Isogeny-based signatures</a:t>
            </a:r>
          </a:p>
          <a:p>
            <a:pPr lvl="1"/>
            <a:r>
              <a:rPr lang="en-US" dirty="0" err="1"/>
              <a:t>Etc</a:t>
            </a:r>
            <a:r>
              <a:rPr lang="en-US" dirty="0"/>
              <a:t>….</a:t>
            </a:r>
          </a:p>
          <a:p>
            <a:pPr lvl="1"/>
            <a:endParaRPr lang="en-US" dirty="0"/>
          </a:p>
          <a:p>
            <a:r>
              <a:rPr lang="en-US" dirty="0"/>
              <a:t>All have their pros and cons</a:t>
            </a:r>
          </a:p>
        </p:txBody>
      </p:sp>
      <p:pic>
        <p:nvPicPr>
          <p:cNvPr id="2050" name="Picture 2" descr="http://olaqui.df.unipi.it/beginners_materiali/Fig02_beginn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3683" y="2251017"/>
            <a:ext cx="2141008" cy="16057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7/77/Wikipedia_in_binar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81938" y="1695241"/>
            <a:ext cx="2502347" cy="4865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ai2-s2-public.s3.amazonaws.com/figures/2016-03-25/2226e1217fcd800c4064cde6c834aa1b1c673a12/12-Figure2-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20" r="30647"/>
          <a:stretch/>
        </p:blipFill>
        <p:spPr bwMode="auto">
          <a:xfrm>
            <a:off x="9198392" y="3053895"/>
            <a:ext cx="2190046" cy="215756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mqchallenge.org/img/top/equa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3683" y="4709779"/>
            <a:ext cx="3910746" cy="136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43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655674"/>
            <a:ext cx="11277600" cy="762000"/>
          </a:xfrm>
        </p:spPr>
        <p:txBody>
          <a:bodyPr/>
          <a:lstStyle/>
          <a:p>
            <a:r>
              <a:rPr lang="en-US" dirty="0"/>
              <a:t>Practical Questions</a:t>
            </a:r>
          </a:p>
        </p:txBody>
      </p:sp>
      <p:sp>
        <p:nvSpPr>
          <p:cNvPr id="3" name="Content Placeholder 2"/>
          <p:cNvSpPr>
            <a:spLocks noGrp="1"/>
          </p:cNvSpPr>
          <p:nvPr>
            <p:ph idx="1"/>
          </p:nvPr>
        </p:nvSpPr>
        <p:spPr>
          <a:xfrm>
            <a:off x="609600" y="2005444"/>
            <a:ext cx="10972801" cy="4623955"/>
          </a:xfrm>
        </p:spPr>
        <p:txBody>
          <a:bodyPr/>
          <a:lstStyle/>
          <a:p>
            <a:r>
              <a:rPr lang="en-US" dirty="0"/>
              <a:t>Which are most </a:t>
            </a:r>
            <a:r>
              <a:rPr lang="en-US" dirty="0">
                <a:solidFill>
                  <a:schemeClr val="accent1"/>
                </a:solidFill>
              </a:rPr>
              <a:t>important</a:t>
            </a:r>
            <a:r>
              <a:rPr lang="en-US" dirty="0"/>
              <a:t> in practice?</a:t>
            </a:r>
          </a:p>
          <a:p>
            <a:pPr lvl="1"/>
            <a:r>
              <a:rPr lang="en-US" dirty="0"/>
              <a:t>Public and private key sizes</a:t>
            </a:r>
          </a:p>
          <a:p>
            <a:pPr lvl="1"/>
            <a:r>
              <a:rPr lang="en-US" dirty="0"/>
              <a:t>Key pair generation time</a:t>
            </a:r>
          </a:p>
          <a:p>
            <a:pPr lvl="1"/>
            <a:r>
              <a:rPr lang="en-US" dirty="0"/>
              <a:t>Ciphertext size</a:t>
            </a:r>
          </a:p>
          <a:p>
            <a:pPr lvl="1"/>
            <a:r>
              <a:rPr lang="en-US" dirty="0"/>
              <a:t>Encryption/Decryption speed</a:t>
            </a:r>
          </a:p>
          <a:p>
            <a:pPr lvl="1"/>
            <a:r>
              <a:rPr lang="en-US" dirty="0"/>
              <a:t>Signature size</a:t>
            </a:r>
          </a:p>
          <a:p>
            <a:pPr lvl="1"/>
            <a:r>
              <a:rPr lang="en-US" dirty="0"/>
              <a:t>Signature generation/verification time</a:t>
            </a:r>
          </a:p>
          <a:p>
            <a:pPr lvl="1"/>
            <a:endParaRPr lang="en-US" dirty="0"/>
          </a:p>
          <a:p>
            <a:r>
              <a:rPr lang="en-US" dirty="0"/>
              <a:t>Really, a lot more questions than answers</a:t>
            </a:r>
          </a:p>
          <a:p>
            <a:endParaRPr lang="en-US" dirty="0"/>
          </a:p>
        </p:txBody>
      </p:sp>
      <p:pic>
        <p:nvPicPr>
          <p:cNvPr id="3074" name="Picture 2" descr="Image result for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7417" y="1817224"/>
            <a:ext cx="2774294" cy="346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47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757677"/>
            <a:ext cx="11277600" cy="762000"/>
          </a:xfrm>
        </p:spPr>
        <p:txBody>
          <a:bodyPr/>
          <a:lstStyle/>
          <a:p>
            <a:r>
              <a:rPr lang="en-US" dirty="0"/>
              <a:t>Cryptography</a:t>
            </a:r>
          </a:p>
        </p:txBody>
      </p:sp>
      <p:sp>
        <p:nvSpPr>
          <p:cNvPr id="3" name="Content Placeholder 2"/>
          <p:cNvSpPr>
            <a:spLocks noGrp="1"/>
          </p:cNvSpPr>
          <p:nvPr>
            <p:ph idx="1"/>
          </p:nvPr>
        </p:nvSpPr>
        <p:spPr>
          <a:xfrm>
            <a:off x="609600" y="1931542"/>
            <a:ext cx="10972801" cy="4697858"/>
          </a:xfrm>
        </p:spPr>
        <p:txBody>
          <a:bodyPr>
            <a:normAutofit/>
          </a:bodyPr>
          <a:lstStyle/>
          <a:p>
            <a:r>
              <a:rPr lang="en-US" dirty="0"/>
              <a:t>Alice and Bob want to communicate</a:t>
            </a:r>
          </a:p>
          <a:p>
            <a:pPr lvl="1"/>
            <a:r>
              <a:rPr lang="en-US" dirty="0"/>
              <a:t>Beware of Eve</a:t>
            </a:r>
          </a:p>
          <a:p>
            <a:pPr lvl="1"/>
            <a:endParaRPr lang="en-US" dirty="0"/>
          </a:p>
          <a:p>
            <a:r>
              <a:rPr lang="en-US" dirty="0"/>
              <a:t>Symmetric-key crypto</a:t>
            </a:r>
          </a:p>
          <a:p>
            <a:pPr lvl="1"/>
            <a:r>
              <a:rPr lang="en-US" dirty="0"/>
              <a:t>Alice and Bob have a shared key</a:t>
            </a:r>
          </a:p>
          <a:p>
            <a:pPr lvl="1"/>
            <a:r>
              <a:rPr lang="en-US" dirty="0"/>
              <a:t>Example:  AES (encryption)</a:t>
            </a:r>
          </a:p>
          <a:p>
            <a:pPr lvl="1"/>
            <a:endParaRPr lang="en-US" dirty="0"/>
          </a:p>
          <a:p>
            <a:r>
              <a:rPr lang="en-US" dirty="0"/>
              <a:t>Public-key crypto</a:t>
            </a:r>
          </a:p>
          <a:p>
            <a:pPr lvl="1"/>
            <a:r>
              <a:rPr lang="en-US" dirty="0"/>
              <a:t>Alice has never met Bob, but wants to send him a message</a:t>
            </a:r>
          </a:p>
          <a:p>
            <a:pPr lvl="1"/>
            <a:r>
              <a:rPr lang="en-US" dirty="0"/>
              <a:t>Example:  RSA (encryption and signatures)</a:t>
            </a:r>
          </a:p>
          <a:p>
            <a:pPr marL="457200" lvl="1" indent="0">
              <a:buNone/>
            </a:pPr>
            <a:endParaRPr lang="en-US" dirty="0"/>
          </a:p>
        </p:txBody>
      </p:sp>
      <p:pic>
        <p:nvPicPr>
          <p:cNvPr id="4" name="Picture 3" descr="cryptography-youre-doing-it-wrong-attila-balazs-9-638.jpg (638×479) - Google Chrome"/>
          <p:cNvPicPr>
            <a:picLocks noChangeAspect="1"/>
          </p:cNvPicPr>
          <p:nvPr/>
        </p:nvPicPr>
        <p:blipFill rotWithShape="1">
          <a:blip r:embed="rId3">
            <a:extLst>
              <a:ext uri="{28A0092B-C50C-407E-A947-70E740481C1C}">
                <a14:useLocalDpi xmlns:a14="http://schemas.microsoft.com/office/drawing/2010/main" val="0"/>
              </a:ext>
            </a:extLst>
          </a:blip>
          <a:srcRect l="2654" t="13580" r="83704" b="68889"/>
          <a:stretch/>
        </p:blipFill>
        <p:spPr>
          <a:xfrm>
            <a:off x="7061199" y="1405465"/>
            <a:ext cx="1049867" cy="1461581"/>
          </a:xfrm>
          <a:prstGeom prst="rect">
            <a:avLst/>
          </a:prstGeom>
        </p:spPr>
      </p:pic>
      <p:pic>
        <p:nvPicPr>
          <p:cNvPr id="5" name="Picture 4" descr="cryptography-youre-doing-it-wrong-attila-balazs-9-638.jpg (638×479) - Google Chrome"/>
          <p:cNvPicPr>
            <a:picLocks noChangeAspect="1"/>
          </p:cNvPicPr>
          <p:nvPr/>
        </p:nvPicPr>
        <p:blipFill rotWithShape="1">
          <a:blip r:embed="rId3">
            <a:extLst>
              <a:ext uri="{28A0092B-C50C-407E-A947-70E740481C1C}">
                <a14:useLocalDpi xmlns:a14="http://schemas.microsoft.com/office/drawing/2010/main" val="0"/>
              </a:ext>
            </a:extLst>
          </a:blip>
          <a:srcRect l="52140" t="14074" r="33951" b="68148"/>
          <a:stretch/>
        </p:blipFill>
        <p:spPr>
          <a:xfrm>
            <a:off x="10075334" y="1405466"/>
            <a:ext cx="1055585" cy="1461580"/>
          </a:xfrm>
          <a:prstGeom prst="rect">
            <a:avLst/>
          </a:prstGeom>
        </p:spPr>
      </p:pic>
      <p:pic>
        <p:nvPicPr>
          <p:cNvPr id="6" name="Picture 5" descr="cryptography-youre-doing-it-wrong-attila-balazs-9-638.jpg (638×479) - Google Chrome"/>
          <p:cNvPicPr>
            <a:picLocks noChangeAspect="1"/>
          </p:cNvPicPr>
          <p:nvPr/>
        </p:nvPicPr>
        <p:blipFill rotWithShape="1">
          <a:blip r:embed="rId3">
            <a:extLst>
              <a:ext uri="{28A0092B-C50C-407E-A947-70E740481C1C}">
                <a14:useLocalDpi xmlns:a14="http://schemas.microsoft.com/office/drawing/2010/main" val="0"/>
              </a:ext>
            </a:extLst>
          </a:blip>
          <a:srcRect l="18703" t="32099" r="71132" b="49876"/>
          <a:stretch/>
        </p:blipFill>
        <p:spPr>
          <a:xfrm>
            <a:off x="8771466" y="2136255"/>
            <a:ext cx="643467" cy="1236135"/>
          </a:xfrm>
          <a:prstGeom prst="rect">
            <a:avLst/>
          </a:prstGeom>
        </p:spPr>
      </p:pic>
      <p:cxnSp>
        <p:nvCxnSpPr>
          <p:cNvPr id="8" name="Straight Arrow Connector 7"/>
          <p:cNvCxnSpPr/>
          <p:nvPr/>
        </p:nvCxnSpPr>
        <p:spPr>
          <a:xfrm>
            <a:off x="8229598" y="2006600"/>
            <a:ext cx="16721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41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09" y="493435"/>
            <a:ext cx="11277600" cy="762000"/>
          </a:xfrm>
        </p:spPr>
        <p:txBody>
          <a:bodyPr/>
          <a:lstStyle/>
          <a:p>
            <a:r>
              <a:rPr lang="en-US" dirty="0"/>
              <a:t>Encryption Schemes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2677922"/>
              </p:ext>
            </p:extLst>
          </p:nvPr>
        </p:nvGraphicFramePr>
        <p:xfrm>
          <a:off x="1363852" y="1371600"/>
          <a:ext cx="9500460" cy="3874786"/>
        </p:xfrm>
        <a:graphic>
          <a:graphicData uri="http://schemas.openxmlformats.org/drawingml/2006/table">
            <a:tbl>
              <a:tblPr firstRow="1" firstCol="1" bandRow="1">
                <a:tableStyleId>{5C22544A-7EE6-4342-B048-85BDC9FD1C3A}</a:tableStyleId>
              </a:tblPr>
              <a:tblGrid>
                <a:gridCol w="1496652">
                  <a:extLst>
                    <a:ext uri="{9D8B030D-6E8A-4147-A177-3AD203B41FA5}">
                      <a16:colId xmlns:a16="http://schemas.microsoft.com/office/drawing/2014/main" val="20000"/>
                    </a:ext>
                  </a:extLst>
                </a:gridCol>
                <a:gridCol w="935407">
                  <a:extLst>
                    <a:ext uri="{9D8B030D-6E8A-4147-A177-3AD203B41FA5}">
                      <a16:colId xmlns:a16="http://schemas.microsoft.com/office/drawing/2014/main" val="20001"/>
                    </a:ext>
                  </a:extLst>
                </a:gridCol>
                <a:gridCol w="935407">
                  <a:extLst>
                    <a:ext uri="{9D8B030D-6E8A-4147-A177-3AD203B41FA5}">
                      <a16:colId xmlns:a16="http://schemas.microsoft.com/office/drawing/2014/main" val="20002"/>
                    </a:ext>
                  </a:extLst>
                </a:gridCol>
                <a:gridCol w="1028947">
                  <a:extLst>
                    <a:ext uri="{9D8B030D-6E8A-4147-A177-3AD203B41FA5}">
                      <a16:colId xmlns:a16="http://schemas.microsoft.com/office/drawing/2014/main" val="20003"/>
                    </a:ext>
                  </a:extLst>
                </a:gridCol>
                <a:gridCol w="935407">
                  <a:extLst>
                    <a:ext uri="{9D8B030D-6E8A-4147-A177-3AD203B41FA5}">
                      <a16:colId xmlns:a16="http://schemas.microsoft.com/office/drawing/2014/main" val="20004"/>
                    </a:ext>
                  </a:extLst>
                </a:gridCol>
                <a:gridCol w="1028947">
                  <a:extLst>
                    <a:ext uri="{9D8B030D-6E8A-4147-A177-3AD203B41FA5}">
                      <a16:colId xmlns:a16="http://schemas.microsoft.com/office/drawing/2014/main" val="20005"/>
                    </a:ext>
                  </a:extLst>
                </a:gridCol>
                <a:gridCol w="1309570">
                  <a:extLst>
                    <a:ext uri="{9D8B030D-6E8A-4147-A177-3AD203B41FA5}">
                      <a16:colId xmlns:a16="http://schemas.microsoft.com/office/drawing/2014/main" val="20006"/>
                    </a:ext>
                  </a:extLst>
                </a:gridCol>
                <a:gridCol w="872296">
                  <a:extLst>
                    <a:ext uri="{9D8B030D-6E8A-4147-A177-3AD203B41FA5}">
                      <a16:colId xmlns:a16="http://schemas.microsoft.com/office/drawing/2014/main" val="20007"/>
                    </a:ext>
                  </a:extLst>
                </a:gridCol>
                <a:gridCol w="957827">
                  <a:extLst>
                    <a:ext uri="{9D8B030D-6E8A-4147-A177-3AD203B41FA5}">
                      <a16:colId xmlns:a16="http://schemas.microsoft.com/office/drawing/2014/main" val="20008"/>
                    </a:ext>
                  </a:extLst>
                </a:gridCol>
              </a:tblGrid>
              <a:tr h="1100222">
                <a:tc>
                  <a:txBody>
                    <a:bodyPr/>
                    <a:lstStyle/>
                    <a:p>
                      <a:pPr marL="0" marR="0" algn="ctr">
                        <a:lnSpc>
                          <a:spcPct val="115000"/>
                        </a:lnSpc>
                        <a:spcBef>
                          <a:spcPts val="0"/>
                        </a:spcBef>
                        <a:spcAft>
                          <a:spcPts val="0"/>
                        </a:spcAft>
                      </a:pPr>
                      <a:r>
                        <a:rPr lang="en-US" sz="1600" dirty="0">
                          <a:effectLst/>
                        </a:rPr>
                        <a:t>Algorithm</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err="1">
                          <a:effectLst/>
                        </a:rPr>
                        <a:t>KeyGen</a:t>
                      </a:r>
                      <a:r>
                        <a:rPr lang="en-US" sz="1600" dirty="0">
                          <a:effectLst/>
                        </a:rPr>
                        <a:t> Time</a:t>
                      </a:r>
                    </a:p>
                    <a:p>
                      <a:pPr marL="0" marR="0" algn="ctr">
                        <a:lnSpc>
                          <a:spcPct val="115000"/>
                        </a:lnSpc>
                        <a:spcBef>
                          <a:spcPts val="0"/>
                        </a:spcBef>
                        <a:spcAft>
                          <a:spcPts val="0"/>
                        </a:spcAft>
                      </a:pPr>
                      <a:r>
                        <a:rPr lang="en-US" sz="1600" dirty="0">
                          <a:effectLst/>
                        </a:rPr>
                        <a:t>(RSA sign=1)</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Decrypt Time</a:t>
                      </a:r>
                    </a:p>
                    <a:p>
                      <a:pPr marL="0" marR="0" algn="ctr">
                        <a:lnSpc>
                          <a:spcPct val="115000"/>
                        </a:lnSpc>
                        <a:spcBef>
                          <a:spcPts val="0"/>
                        </a:spcBef>
                        <a:spcAft>
                          <a:spcPts val="0"/>
                        </a:spcAft>
                      </a:pPr>
                      <a:r>
                        <a:rPr lang="en-US" sz="1600" dirty="0">
                          <a:effectLst/>
                        </a:rPr>
                        <a:t>(RSA sign=1)</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Encrypt Time</a:t>
                      </a:r>
                    </a:p>
                    <a:p>
                      <a:pPr marL="0" marR="0" algn="ctr">
                        <a:lnSpc>
                          <a:spcPct val="115000"/>
                        </a:lnSpc>
                        <a:spcBef>
                          <a:spcPts val="0"/>
                        </a:spcBef>
                        <a:spcAft>
                          <a:spcPts val="0"/>
                        </a:spcAft>
                      </a:pPr>
                      <a:r>
                        <a:rPr lang="en-US" sz="1600" dirty="0">
                          <a:effectLst/>
                        </a:rPr>
                        <a:t>(RSA sign=1)</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Public Key Size</a:t>
                      </a:r>
                    </a:p>
                    <a:p>
                      <a:pPr marL="0" marR="0" algn="ctr">
                        <a:lnSpc>
                          <a:spcPct val="115000"/>
                        </a:lnSpc>
                        <a:spcBef>
                          <a:spcPts val="0"/>
                        </a:spcBef>
                        <a:spcAft>
                          <a:spcPts val="0"/>
                        </a:spcAft>
                      </a:pPr>
                      <a:r>
                        <a:rPr lang="en-US" sz="1600" dirty="0">
                          <a:effectLst/>
                          <a:latin typeface="+mn-lt"/>
                          <a:ea typeface="Calibri"/>
                          <a:cs typeface="Times New Roman"/>
                        </a:rPr>
                        <a:t>(bits)</a:t>
                      </a:r>
                    </a:p>
                  </a:txBody>
                  <a:tcPr marL="74896" marR="74896" marT="0" marB="0"/>
                </a:tc>
                <a:tc>
                  <a:txBody>
                    <a:bodyPr/>
                    <a:lstStyle/>
                    <a:p>
                      <a:pPr marL="0" marR="0" algn="ctr">
                        <a:lnSpc>
                          <a:spcPct val="115000"/>
                        </a:lnSpc>
                        <a:spcBef>
                          <a:spcPts val="0"/>
                        </a:spcBef>
                        <a:spcAft>
                          <a:spcPts val="0"/>
                        </a:spcAft>
                      </a:pPr>
                      <a:r>
                        <a:rPr lang="en-US" sz="1600" dirty="0">
                          <a:effectLst/>
                        </a:rPr>
                        <a:t>Private Key Size</a:t>
                      </a:r>
                    </a:p>
                    <a:p>
                      <a:pPr marL="0" marR="0" algn="ctr">
                        <a:lnSpc>
                          <a:spcPct val="115000"/>
                        </a:lnSpc>
                        <a:spcBef>
                          <a:spcPts val="0"/>
                        </a:spcBef>
                        <a:spcAft>
                          <a:spcPts val="0"/>
                        </a:spcAft>
                      </a:pPr>
                      <a:r>
                        <a:rPr lang="en-US" sz="1600" dirty="0">
                          <a:effectLst/>
                          <a:latin typeface="+mn-lt"/>
                          <a:ea typeface="Calibri"/>
                          <a:cs typeface="Times New Roman"/>
                        </a:rPr>
                        <a:t>(bits)</a:t>
                      </a:r>
                    </a:p>
                  </a:txBody>
                  <a:tcPr marL="74896" marR="74896" marT="0" marB="0"/>
                </a:tc>
                <a:tc>
                  <a:txBody>
                    <a:bodyPr/>
                    <a:lstStyle/>
                    <a:p>
                      <a:pPr marL="0" marR="0" algn="ctr">
                        <a:lnSpc>
                          <a:spcPct val="115000"/>
                        </a:lnSpc>
                        <a:spcBef>
                          <a:spcPts val="0"/>
                        </a:spcBef>
                        <a:spcAft>
                          <a:spcPts val="0"/>
                        </a:spcAft>
                      </a:pPr>
                      <a:r>
                        <a:rPr lang="en-US" sz="1600" dirty="0" err="1">
                          <a:effectLst/>
                        </a:rPr>
                        <a:t>Ciphertext</a:t>
                      </a:r>
                      <a:r>
                        <a:rPr lang="en-US" sz="1600" dirty="0">
                          <a:effectLst/>
                        </a:rPr>
                        <a:t> Size </a:t>
                      </a:r>
                    </a:p>
                    <a:p>
                      <a:pPr marL="0" marR="0" algn="ctr">
                        <a:lnSpc>
                          <a:spcPct val="115000"/>
                        </a:lnSpc>
                        <a:spcBef>
                          <a:spcPts val="0"/>
                        </a:spcBef>
                        <a:spcAft>
                          <a:spcPts val="0"/>
                        </a:spcAft>
                      </a:pPr>
                      <a:r>
                        <a:rPr lang="en-US" sz="1600" dirty="0">
                          <a:effectLst/>
                        </a:rPr>
                        <a:t>(bits)</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Time* Scaling</a:t>
                      </a:r>
                    </a:p>
                    <a:p>
                      <a:pPr marL="0" marR="0" algn="ctr">
                        <a:lnSpc>
                          <a:spcPct val="115000"/>
                        </a:lnSpc>
                        <a:spcBef>
                          <a:spcPts val="0"/>
                        </a:spcBef>
                        <a:spcAft>
                          <a:spcPts val="0"/>
                        </a:spcAft>
                      </a:pPr>
                      <a:endParaRPr lang="en-US" sz="1600" dirty="0">
                        <a:effectLst/>
                      </a:endParaRPr>
                    </a:p>
                  </a:txBody>
                  <a:tcPr marL="74896" marR="74896" marT="0" marB="0"/>
                </a:tc>
                <a:tc>
                  <a:txBody>
                    <a:bodyPr/>
                    <a:lstStyle/>
                    <a:p>
                      <a:pPr marL="0" marR="0" algn="ctr">
                        <a:lnSpc>
                          <a:spcPct val="115000"/>
                        </a:lnSpc>
                        <a:spcBef>
                          <a:spcPts val="0"/>
                        </a:spcBef>
                        <a:spcAft>
                          <a:spcPts val="0"/>
                        </a:spcAft>
                      </a:pPr>
                      <a:r>
                        <a:rPr lang="en-US" sz="1600" dirty="0">
                          <a:effectLst/>
                        </a:rPr>
                        <a:t>Key* </a:t>
                      </a:r>
                    </a:p>
                    <a:p>
                      <a:pPr marL="0" marR="0" algn="ctr">
                        <a:lnSpc>
                          <a:spcPct val="115000"/>
                        </a:lnSpc>
                        <a:spcBef>
                          <a:spcPts val="0"/>
                        </a:spcBef>
                        <a:spcAft>
                          <a:spcPts val="0"/>
                        </a:spcAft>
                      </a:pPr>
                      <a:r>
                        <a:rPr lang="en-US" sz="1600" dirty="0">
                          <a:effectLst/>
                        </a:rPr>
                        <a:t>Scaling</a:t>
                      </a:r>
                    </a:p>
                  </a:txBody>
                  <a:tcPr marL="74896" marR="74896" marT="0" marB="0"/>
                </a:tc>
                <a:extLst>
                  <a:ext uri="{0D108BD9-81ED-4DB2-BD59-A6C34878D82A}">
                    <a16:rowId xmlns:a16="http://schemas.microsoft.com/office/drawing/2014/main" val="10000"/>
                  </a:ext>
                </a:extLst>
              </a:tr>
              <a:tr h="370885">
                <a:tc>
                  <a:txBody>
                    <a:bodyPr/>
                    <a:lstStyle/>
                    <a:p>
                      <a:pPr marL="0" marR="0" algn="ctr">
                        <a:lnSpc>
                          <a:spcPct val="115000"/>
                        </a:lnSpc>
                        <a:spcBef>
                          <a:spcPts val="0"/>
                        </a:spcBef>
                        <a:spcAft>
                          <a:spcPts val="0"/>
                        </a:spcAft>
                      </a:pPr>
                      <a:r>
                        <a:rPr lang="en-US" sz="1600">
                          <a:effectLst/>
                        </a:rPr>
                        <a:t>NTRUEncrypt</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10</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0.1</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0.1</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~3000</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~4000</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~3000</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k</a:t>
                      </a:r>
                      <a:r>
                        <a:rPr lang="en-US" sz="1600" baseline="30000">
                          <a:effectLst/>
                        </a:rPr>
                        <a:t>2</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k</a:t>
                      </a:r>
                      <a:endParaRPr lang="en-US" sz="1600">
                        <a:effectLst/>
                        <a:latin typeface="Calibri"/>
                        <a:ea typeface="Calibri"/>
                        <a:cs typeface="Times New Roman"/>
                      </a:endParaRPr>
                    </a:p>
                  </a:txBody>
                  <a:tcPr marL="74896" marR="74896" marT="0" marB="0"/>
                </a:tc>
                <a:extLst>
                  <a:ext uri="{0D108BD9-81ED-4DB2-BD59-A6C34878D82A}">
                    <a16:rowId xmlns:a16="http://schemas.microsoft.com/office/drawing/2014/main" val="10001"/>
                  </a:ext>
                </a:extLst>
              </a:tr>
              <a:tr h="370885">
                <a:tc>
                  <a:txBody>
                    <a:bodyPr/>
                    <a:lstStyle/>
                    <a:p>
                      <a:pPr marL="0" marR="0" algn="ctr">
                        <a:lnSpc>
                          <a:spcPct val="115000"/>
                        </a:lnSpc>
                        <a:spcBef>
                          <a:spcPts val="0"/>
                        </a:spcBef>
                        <a:spcAft>
                          <a:spcPts val="0"/>
                        </a:spcAft>
                      </a:pPr>
                      <a:r>
                        <a:rPr lang="en-US" sz="1600">
                          <a:effectLst/>
                        </a:rPr>
                        <a:t>McEliece</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5</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0.02</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651264</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1098256</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1660</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k</a:t>
                      </a:r>
                      <a:r>
                        <a:rPr lang="en-US" sz="1600" baseline="30000">
                          <a:effectLst/>
                        </a:rPr>
                        <a:t>2</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k</a:t>
                      </a:r>
                      <a:r>
                        <a:rPr lang="en-US" sz="1600" baseline="30000">
                          <a:effectLst/>
                        </a:rPr>
                        <a:t>2</a:t>
                      </a:r>
                      <a:endParaRPr lang="en-US" sz="1600">
                        <a:effectLst/>
                        <a:latin typeface="Calibri"/>
                        <a:ea typeface="Calibri"/>
                        <a:cs typeface="Times New Roman"/>
                      </a:endParaRPr>
                    </a:p>
                  </a:txBody>
                  <a:tcPr marL="74896" marR="74896" marT="0" marB="0"/>
                </a:tc>
                <a:extLst>
                  <a:ext uri="{0D108BD9-81ED-4DB2-BD59-A6C34878D82A}">
                    <a16:rowId xmlns:a16="http://schemas.microsoft.com/office/drawing/2014/main" val="10002"/>
                  </a:ext>
                </a:extLst>
              </a:tr>
              <a:tr h="541298">
                <a:tc>
                  <a:txBody>
                    <a:bodyPr/>
                    <a:lstStyle/>
                    <a:p>
                      <a:pPr marL="0" marR="0" algn="ctr">
                        <a:lnSpc>
                          <a:spcPct val="115000"/>
                        </a:lnSpc>
                        <a:spcBef>
                          <a:spcPts val="0"/>
                        </a:spcBef>
                        <a:spcAft>
                          <a:spcPts val="0"/>
                        </a:spcAft>
                      </a:pPr>
                      <a:r>
                        <a:rPr lang="en-US" sz="1600" dirty="0">
                          <a:effectLst/>
                        </a:rPr>
                        <a:t>Quasi-Cyclic MDPC</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5</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0.02</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4801</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9602</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9602</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k</a:t>
                      </a:r>
                      <a:r>
                        <a:rPr lang="en-US" sz="1600" baseline="30000" dirty="0">
                          <a:effectLst/>
                        </a:rPr>
                        <a:t>2</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k</a:t>
                      </a:r>
                      <a:endParaRPr lang="en-US" sz="1600" dirty="0">
                        <a:effectLst/>
                        <a:latin typeface="Calibri"/>
                        <a:ea typeface="Calibri"/>
                        <a:cs typeface="Times New Roman"/>
                      </a:endParaRPr>
                    </a:p>
                  </a:txBody>
                  <a:tcPr marL="74896" marR="74896" marT="0" marB="0"/>
                </a:tc>
                <a:extLst>
                  <a:ext uri="{0D108BD9-81ED-4DB2-BD59-A6C34878D82A}">
                    <a16:rowId xmlns:a16="http://schemas.microsoft.com/office/drawing/2014/main" val="10003"/>
                  </a:ext>
                </a:extLst>
              </a:tr>
              <a:tr h="370885">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74896" marR="74896" marT="0" marB="0"/>
                </a:tc>
                <a:extLst>
                  <a:ext uri="{0D108BD9-81ED-4DB2-BD59-A6C34878D82A}">
                    <a16:rowId xmlns:a16="http://schemas.microsoft.com/office/drawing/2014/main" val="10004"/>
                  </a:ext>
                </a:extLst>
              </a:tr>
              <a:tr h="370885">
                <a:tc>
                  <a:txBody>
                    <a:bodyPr/>
                    <a:lstStyle/>
                    <a:p>
                      <a:pPr marL="0" marR="0" algn="ctr">
                        <a:lnSpc>
                          <a:spcPct val="115000"/>
                        </a:lnSpc>
                        <a:spcBef>
                          <a:spcPts val="0"/>
                        </a:spcBef>
                        <a:spcAft>
                          <a:spcPts val="0"/>
                        </a:spcAft>
                      </a:pPr>
                      <a:r>
                        <a:rPr lang="en-US" sz="1600">
                          <a:effectLst/>
                        </a:rPr>
                        <a:t>RSA</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50</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0.02</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1024</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1024</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1024</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k</a:t>
                      </a:r>
                      <a:r>
                        <a:rPr lang="en-US" sz="1600" baseline="30000" dirty="0">
                          <a:effectLst/>
                        </a:rPr>
                        <a:t>6</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k</a:t>
                      </a:r>
                      <a:r>
                        <a:rPr lang="en-US" sz="1600" baseline="30000">
                          <a:effectLst/>
                        </a:rPr>
                        <a:t>3</a:t>
                      </a:r>
                      <a:endParaRPr lang="en-US" sz="1600">
                        <a:effectLst/>
                        <a:latin typeface="Calibri"/>
                        <a:ea typeface="Calibri"/>
                        <a:cs typeface="Times New Roman"/>
                      </a:endParaRPr>
                    </a:p>
                  </a:txBody>
                  <a:tcPr marL="74896" marR="74896" marT="0" marB="0"/>
                </a:tc>
                <a:extLst>
                  <a:ext uri="{0D108BD9-81ED-4DB2-BD59-A6C34878D82A}">
                    <a16:rowId xmlns:a16="http://schemas.microsoft.com/office/drawing/2014/main" val="10005"/>
                  </a:ext>
                </a:extLst>
              </a:tr>
              <a:tr h="370885">
                <a:tc>
                  <a:txBody>
                    <a:bodyPr/>
                    <a:lstStyle/>
                    <a:p>
                      <a:pPr marL="0" marR="0" algn="ctr">
                        <a:lnSpc>
                          <a:spcPct val="115000"/>
                        </a:lnSpc>
                        <a:spcBef>
                          <a:spcPts val="0"/>
                        </a:spcBef>
                        <a:spcAft>
                          <a:spcPts val="0"/>
                        </a:spcAft>
                      </a:pPr>
                      <a:r>
                        <a:rPr lang="en-US" sz="1600">
                          <a:effectLst/>
                        </a:rPr>
                        <a:t>DH</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0.5</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0.5</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0.5</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1024</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480</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1024</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k</a:t>
                      </a:r>
                      <a:r>
                        <a:rPr lang="en-US" sz="1600" baseline="30000">
                          <a:effectLst/>
                        </a:rPr>
                        <a:t>4</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k</a:t>
                      </a:r>
                      <a:r>
                        <a:rPr lang="en-US" sz="1600" baseline="30000" dirty="0">
                          <a:effectLst/>
                        </a:rPr>
                        <a:t>3</a:t>
                      </a:r>
                      <a:endParaRPr lang="en-US" sz="1600" dirty="0">
                        <a:effectLst/>
                        <a:latin typeface="Calibri"/>
                        <a:ea typeface="Calibri"/>
                        <a:cs typeface="Times New Roman"/>
                      </a:endParaRPr>
                    </a:p>
                  </a:txBody>
                  <a:tcPr marL="74896" marR="74896" marT="0" marB="0"/>
                </a:tc>
                <a:extLst>
                  <a:ext uri="{0D108BD9-81ED-4DB2-BD59-A6C34878D82A}">
                    <a16:rowId xmlns:a16="http://schemas.microsoft.com/office/drawing/2014/main" val="10006"/>
                  </a:ext>
                </a:extLst>
              </a:tr>
              <a:tr h="370885">
                <a:tc>
                  <a:txBody>
                    <a:bodyPr/>
                    <a:lstStyle/>
                    <a:p>
                      <a:pPr marL="0" marR="0" algn="ctr">
                        <a:lnSpc>
                          <a:spcPct val="115000"/>
                        </a:lnSpc>
                        <a:spcBef>
                          <a:spcPts val="0"/>
                        </a:spcBef>
                        <a:spcAft>
                          <a:spcPts val="0"/>
                        </a:spcAft>
                      </a:pPr>
                      <a:r>
                        <a:rPr lang="en-US" sz="1600" dirty="0">
                          <a:effectLst/>
                        </a:rPr>
                        <a:t>ECC</a:t>
                      </a:r>
                      <a:endParaRPr lang="en-US" sz="1600" dirty="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0.1</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0.1</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0.1</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320</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480</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320</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a:effectLst/>
                        </a:rPr>
                        <a:t>k</a:t>
                      </a:r>
                      <a:r>
                        <a:rPr lang="en-US" sz="1600" baseline="30000">
                          <a:effectLst/>
                        </a:rPr>
                        <a:t>2</a:t>
                      </a:r>
                      <a:endParaRPr lang="en-US" sz="1600">
                        <a:effectLst/>
                        <a:latin typeface="Calibri"/>
                        <a:ea typeface="Calibri"/>
                        <a:cs typeface="Times New Roman"/>
                      </a:endParaRPr>
                    </a:p>
                  </a:txBody>
                  <a:tcPr marL="74896" marR="74896" marT="0" marB="0"/>
                </a:tc>
                <a:tc>
                  <a:txBody>
                    <a:bodyPr/>
                    <a:lstStyle/>
                    <a:p>
                      <a:pPr marL="0" marR="0" algn="ctr">
                        <a:lnSpc>
                          <a:spcPct val="115000"/>
                        </a:lnSpc>
                        <a:spcBef>
                          <a:spcPts val="0"/>
                        </a:spcBef>
                        <a:spcAft>
                          <a:spcPts val="0"/>
                        </a:spcAft>
                      </a:pPr>
                      <a:r>
                        <a:rPr lang="en-US" sz="1600" dirty="0">
                          <a:effectLst/>
                        </a:rPr>
                        <a:t>k</a:t>
                      </a:r>
                      <a:endParaRPr lang="en-US" sz="1600" dirty="0">
                        <a:effectLst/>
                        <a:latin typeface="Calibri"/>
                        <a:ea typeface="Calibri"/>
                        <a:cs typeface="Times New Roman"/>
                      </a:endParaRPr>
                    </a:p>
                  </a:txBody>
                  <a:tcPr marL="74896" marR="74896" marT="0" marB="0"/>
                </a:tc>
                <a:extLst>
                  <a:ext uri="{0D108BD9-81ED-4DB2-BD59-A6C34878D82A}">
                    <a16:rowId xmlns:a16="http://schemas.microsoft.com/office/drawing/2014/main" val="10007"/>
                  </a:ext>
                </a:extLst>
              </a:tr>
            </a:tbl>
          </a:graphicData>
        </a:graphic>
      </p:graphicFrame>
      <p:sp>
        <p:nvSpPr>
          <p:cNvPr id="5" name="TextBox 4"/>
          <p:cNvSpPr txBox="1"/>
          <p:nvPr/>
        </p:nvSpPr>
        <p:spPr>
          <a:xfrm>
            <a:off x="2265982" y="5362551"/>
            <a:ext cx="7696200" cy="923330"/>
          </a:xfrm>
          <a:prstGeom prst="rect">
            <a:avLst/>
          </a:prstGeom>
          <a:noFill/>
        </p:spPr>
        <p:txBody>
          <a:bodyPr wrap="square" rtlCol="0">
            <a:spAutoFit/>
          </a:bodyPr>
          <a:lstStyle/>
          <a:p>
            <a:pPr marL="285750" indent="-285750">
              <a:buFont typeface="Arial" pitchFamily="34" charset="0"/>
              <a:buChar char="•"/>
            </a:pPr>
            <a:r>
              <a:rPr lang="en-US" b="1" dirty="0"/>
              <a:t>Disclaimer</a:t>
            </a:r>
            <a:r>
              <a:rPr lang="en-US" dirty="0"/>
              <a:t> – these are rough estimates for comparison purposes only, not benchmarks.  Numbers are for 80 bits of security. </a:t>
            </a:r>
          </a:p>
          <a:p>
            <a:r>
              <a:rPr lang="en-US" dirty="0"/>
              <a:t>*  Time and key scaling ignore log </a:t>
            </a:r>
            <a:r>
              <a:rPr lang="en-US" i="1" dirty="0"/>
              <a:t>k</a:t>
            </a:r>
            <a:r>
              <a:rPr lang="en-US" dirty="0"/>
              <a:t> factors</a:t>
            </a:r>
          </a:p>
        </p:txBody>
      </p:sp>
    </p:spTree>
    <p:extLst>
      <p:ext uri="{BB962C8B-B14F-4D97-AF65-F5344CB8AC3E}">
        <p14:creationId xmlns:p14="http://schemas.microsoft.com/office/powerpoint/2010/main" val="1589306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427" y="381674"/>
            <a:ext cx="10515600" cy="1041882"/>
          </a:xfrm>
        </p:spPr>
        <p:txBody>
          <a:bodyPr/>
          <a:lstStyle/>
          <a:p>
            <a:r>
              <a:rPr lang="en-US" dirty="0"/>
              <a:t>Observations</a:t>
            </a:r>
          </a:p>
        </p:txBody>
      </p:sp>
      <p:sp>
        <p:nvSpPr>
          <p:cNvPr id="3" name="Content Placeholder 2"/>
          <p:cNvSpPr>
            <a:spLocks noGrp="1"/>
          </p:cNvSpPr>
          <p:nvPr>
            <p:ph idx="1"/>
          </p:nvPr>
        </p:nvSpPr>
        <p:spPr>
          <a:xfrm>
            <a:off x="838200" y="1766454"/>
            <a:ext cx="10515600" cy="4786745"/>
          </a:xfrm>
        </p:spPr>
        <p:txBody>
          <a:bodyPr>
            <a:normAutofit fontScale="47500" lnSpcReduction="20000"/>
          </a:bodyPr>
          <a:lstStyle/>
          <a:p>
            <a:r>
              <a:rPr lang="en-US" sz="4400" dirty="0"/>
              <a:t>For most of the potential PQC replacements, the times needed for encryption, decryption, signing, verification are </a:t>
            </a:r>
            <a:r>
              <a:rPr lang="en-US" sz="4400" dirty="0">
                <a:solidFill>
                  <a:srgbClr val="1FAECD"/>
                </a:solidFill>
              </a:rPr>
              <a:t>acceptable</a:t>
            </a:r>
            <a:r>
              <a:rPr lang="en-US" sz="4400" dirty="0"/>
              <a:t> </a:t>
            </a:r>
          </a:p>
          <a:p>
            <a:endParaRPr lang="en-US" sz="4400" dirty="0"/>
          </a:p>
          <a:p>
            <a:r>
              <a:rPr lang="en-US" sz="4400" dirty="0"/>
              <a:t>Some key sizes are </a:t>
            </a:r>
            <a:r>
              <a:rPr lang="en-US" sz="4400" dirty="0">
                <a:solidFill>
                  <a:srgbClr val="1FAECD"/>
                </a:solidFill>
              </a:rPr>
              <a:t>significantly increased</a:t>
            </a:r>
          </a:p>
          <a:p>
            <a:pPr lvl="1"/>
            <a:r>
              <a:rPr lang="en-US" sz="4400" dirty="0"/>
              <a:t>For most protocols, if the public keys do not need to be exchanged, it may not be a problem</a:t>
            </a:r>
          </a:p>
          <a:p>
            <a:pPr lvl="1"/>
            <a:endParaRPr lang="en-US" sz="4400" dirty="0"/>
          </a:p>
          <a:p>
            <a:r>
              <a:rPr lang="en-US" sz="4400" dirty="0"/>
              <a:t>Some ciphertext and signature sizes are </a:t>
            </a:r>
            <a:r>
              <a:rPr lang="en-US" sz="4400" dirty="0">
                <a:solidFill>
                  <a:srgbClr val="1FAECD"/>
                </a:solidFill>
              </a:rPr>
              <a:t>not quite plausible</a:t>
            </a:r>
          </a:p>
          <a:p>
            <a:endParaRPr lang="en-US" sz="4400" dirty="0">
              <a:solidFill>
                <a:srgbClr val="1FAECD"/>
              </a:solidFill>
            </a:endParaRPr>
          </a:p>
          <a:p>
            <a:r>
              <a:rPr lang="en-US" sz="4400" dirty="0"/>
              <a:t>Key pair generation time for the encryption schemes is not bad at all</a:t>
            </a:r>
          </a:p>
          <a:p>
            <a:endParaRPr lang="en-US" sz="4400" dirty="0"/>
          </a:p>
          <a:p>
            <a:r>
              <a:rPr lang="en-US" sz="4400" b="1" dirty="0">
                <a:solidFill>
                  <a:srgbClr val="1FAECD"/>
                </a:solidFill>
              </a:rPr>
              <a:t>No easy “drop-in” replacements</a:t>
            </a:r>
          </a:p>
          <a:p>
            <a:endParaRPr lang="en-US" sz="4400" dirty="0"/>
          </a:p>
          <a:p>
            <a:r>
              <a:rPr lang="en-US" sz="4400" dirty="0"/>
              <a:t>Would be nice to have more benchmarks </a:t>
            </a:r>
          </a:p>
          <a:p>
            <a:endParaRPr lang="en-US" dirty="0"/>
          </a:p>
        </p:txBody>
      </p:sp>
    </p:spTree>
    <p:extLst>
      <p:ext uri="{BB962C8B-B14F-4D97-AF65-F5344CB8AC3E}">
        <p14:creationId xmlns:p14="http://schemas.microsoft.com/office/powerpoint/2010/main" val="3502913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2" y="644891"/>
            <a:ext cx="9522004" cy="986481"/>
          </a:xfrm>
        </p:spPr>
        <p:txBody>
          <a:bodyPr>
            <a:normAutofit/>
          </a:bodyPr>
          <a:lstStyle/>
          <a:p>
            <a:r>
              <a:rPr lang="en-US" dirty="0"/>
              <a:t>PQC Standardization – A big decision to move forward</a:t>
            </a:r>
          </a:p>
        </p:txBody>
      </p:sp>
      <p:sp>
        <p:nvSpPr>
          <p:cNvPr id="3" name="Content Placeholder 2"/>
          <p:cNvSpPr>
            <a:spLocks noGrp="1"/>
          </p:cNvSpPr>
          <p:nvPr>
            <p:ph idx="1"/>
          </p:nvPr>
        </p:nvSpPr>
        <p:spPr>
          <a:xfrm>
            <a:off x="1219202" y="2057400"/>
            <a:ext cx="9753600" cy="4343400"/>
          </a:xfrm>
        </p:spPr>
        <p:txBody>
          <a:bodyPr>
            <a:normAutofit fontScale="85000" lnSpcReduction="20000"/>
          </a:bodyPr>
          <a:lstStyle/>
          <a:p>
            <a:r>
              <a:rPr lang="en-US" sz="2400" dirty="0"/>
              <a:t>Considering the time to develop/deploy PQC standards and the backward secrecy required for information, </a:t>
            </a:r>
            <a:r>
              <a:rPr lang="en-US" sz="2400" b="1" dirty="0"/>
              <a:t>it is the time </a:t>
            </a:r>
            <a:r>
              <a:rPr lang="en-US" sz="2400" dirty="0"/>
              <a:t>to look into standardization</a:t>
            </a:r>
          </a:p>
          <a:p>
            <a:endParaRPr lang="en-US" sz="2400" dirty="0"/>
          </a:p>
          <a:p>
            <a:r>
              <a:rPr lang="en-US" sz="2400" dirty="0"/>
              <a:t>NIST is calling for quantum-resistant cryptographic algorithms for new public-key crypto standards</a:t>
            </a:r>
          </a:p>
          <a:p>
            <a:pPr lvl="1"/>
            <a:r>
              <a:rPr lang="en-US" dirty="0">
                <a:solidFill>
                  <a:schemeClr val="accent1"/>
                </a:solidFill>
              </a:rPr>
              <a:t>Digital signatures</a:t>
            </a:r>
          </a:p>
          <a:p>
            <a:pPr lvl="1"/>
            <a:r>
              <a:rPr lang="en-US" dirty="0">
                <a:solidFill>
                  <a:schemeClr val="accent1"/>
                </a:solidFill>
              </a:rPr>
              <a:t>Encryption/key-establishment</a:t>
            </a:r>
          </a:p>
          <a:p>
            <a:endParaRPr lang="en-US" dirty="0"/>
          </a:p>
          <a:p>
            <a:r>
              <a:rPr lang="en-US" dirty="0"/>
              <a:t>We see our role as managing a process of achieving community consensus in a </a:t>
            </a:r>
            <a:r>
              <a:rPr lang="en-US" b="1" dirty="0"/>
              <a:t>transparent</a:t>
            </a:r>
            <a:r>
              <a:rPr lang="en-US" dirty="0"/>
              <a:t> and timely manner</a:t>
            </a:r>
          </a:p>
          <a:p>
            <a:endParaRPr lang="en-US" dirty="0"/>
          </a:p>
          <a:p>
            <a:r>
              <a:rPr lang="en-US" dirty="0"/>
              <a:t>We do not expect to “pick a winner”</a:t>
            </a:r>
          </a:p>
          <a:p>
            <a:pPr lvl="1"/>
            <a:r>
              <a:rPr lang="en-US" dirty="0">
                <a:solidFill>
                  <a:schemeClr val="accent1"/>
                </a:solidFill>
              </a:rPr>
              <a:t>Ideally, several algorithms will emerge as ‘good choices’</a:t>
            </a:r>
          </a:p>
          <a:p>
            <a:endParaRPr lang="en-US" dirty="0"/>
          </a:p>
          <a:p>
            <a:r>
              <a:rPr lang="en-US" dirty="0"/>
              <a:t>We may pick one (or more) for standardization</a:t>
            </a:r>
          </a:p>
          <a:p>
            <a:pPr lvl="1"/>
            <a:r>
              <a:rPr lang="en-US" dirty="0">
                <a:solidFill>
                  <a:schemeClr val="accent1"/>
                </a:solidFill>
              </a:rPr>
              <a:t>Only algorithms publicly submitted considered</a:t>
            </a:r>
          </a:p>
          <a:p>
            <a:endParaRPr lang="en-US" dirty="0"/>
          </a:p>
        </p:txBody>
      </p:sp>
    </p:spTree>
    <p:extLst>
      <p:ext uri="{BB962C8B-B14F-4D97-AF65-F5344CB8AC3E}">
        <p14:creationId xmlns:p14="http://schemas.microsoft.com/office/powerpoint/2010/main" val="18122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2" y="388938"/>
            <a:ext cx="9525000" cy="1325562"/>
          </a:xfrm>
        </p:spPr>
        <p:txBody>
          <a:bodyPr/>
          <a:lstStyle/>
          <a:p>
            <a:r>
              <a:rPr lang="en-US" dirty="0"/>
              <a:t>What we have done so far – </a:t>
            </a:r>
            <a:br>
              <a:rPr lang="en-US" dirty="0"/>
            </a:br>
            <a:r>
              <a:rPr lang="en-US" dirty="0"/>
              <a:t>The first mile in a long journey</a:t>
            </a:r>
            <a:endParaRPr lang="en-US" cap="none" dirty="0"/>
          </a:p>
        </p:txBody>
      </p:sp>
      <p:sp>
        <p:nvSpPr>
          <p:cNvPr id="3" name="Content Placeholder 2"/>
          <p:cNvSpPr>
            <a:spLocks noGrp="1"/>
          </p:cNvSpPr>
          <p:nvPr>
            <p:ph idx="1"/>
          </p:nvPr>
        </p:nvSpPr>
        <p:spPr>
          <a:xfrm>
            <a:off x="990600" y="1894610"/>
            <a:ext cx="6629400" cy="4648200"/>
          </a:xfrm>
        </p:spPr>
        <p:txBody>
          <a:bodyPr>
            <a:normAutofit/>
          </a:bodyPr>
          <a:lstStyle/>
          <a:p>
            <a:r>
              <a:rPr lang="en-US" dirty="0"/>
              <a:t>~ 2012 – NIST begins PQC project</a:t>
            </a:r>
          </a:p>
          <a:p>
            <a:pPr lvl="1"/>
            <a:r>
              <a:rPr lang="en-US" dirty="0"/>
              <a:t>Research and build NIST team</a:t>
            </a:r>
          </a:p>
          <a:p>
            <a:r>
              <a:rPr lang="en-US" dirty="0"/>
              <a:t>April 2015 – 1</a:t>
            </a:r>
            <a:r>
              <a:rPr lang="en-US" baseline="30000" dirty="0"/>
              <a:t>st</a:t>
            </a:r>
            <a:r>
              <a:rPr lang="en-US" dirty="0"/>
              <a:t> NIST PQC workshop</a:t>
            </a:r>
          </a:p>
          <a:p>
            <a:r>
              <a:rPr lang="en-US" dirty="0"/>
              <a:t>Aug 2015 – NSA statement</a:t>
            </a:r>
          </a:p>
          <a:p>
            <a:r>
              <a:rPr lang="en-US" dirty="0"/>
              <a:t>Feb 2016 – NIST Report on PQC (NISTIR 8105)</a:t>
            </a:r>
          </a:p>
          <a:p>
            <a:r>
              <a:rPr lang="en-US" dirty="0"/>
              <a:t>Feb 2016 – NIST preliminary announcement of standardization plan</a:t>
            </a:r>
          </a:p>
          <a:p>
            <a:r>
              <a:rPr lang="en-US" dirty="0"/>
              <a:t>Aug 2016 – Draft submission requirements and evaluation criteria released for public comments</a:t>
            </a:r>
          </a:p>
          <a:p>
            <a:r>
              <a:rPr lang="en-US" dirty="0"/>
              <a:t>Sep 2016 – Comment period ends</a:t>
            </a:r>
          </a:p>
          <a:p>
            <a:r>
              <a:rPr lang="en-US" dirty="0"/>
              <a:t>Dec 2016 – Announcement of finalized requirements and criteria(Federal Register Notice)</a:t>
            </a:r>
          </a:p>
          <a:p>
            <a:r>
              <a:rPr lang="en-US" dirty="0"/>
              <a:t>Nov 2017 – Deadline for submissions</a:t>
            </a:r>
          </a:p>
        </p:txBody>
      </p:sp>
      <p:pic>
        <p:nvPicPr>
          <p:cNvPr id="1026" name="Picture 2" descr="https://s-media-cache-ak0.pinimg.com/originals/20/d6/14/20d614184b6e8849eb996dec471de7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228" y="2026228"/>
            <a:ext cx="388620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73" y="862444"/>
            <a:ext cx="9227129" cy="778663"/>
          </a:xfrm>
        </p:spPr>
        <p:txBody>
          <a:bodyPr>
            <a:normAutofit/>
          </a:bodyPr>
          <a:lstStyle/>
          <a:p>
            <a:r>
              <a:rPr lang="en-US" dirty="0"/>
              <a:t>NIST PQC team – The most significant in the first mile</a:t>
            </a:r>
          </a:p>
        </p:txBody>
      </p:sp>
      <p:sp>
        <p:nvSpPr>
          <p:cNvPr id="3" name="Content Placeholder 2"/>
          <p:cNvSpPr>
            <a:spLocks noGrp="1"/>
          </p:cNvSpPr>
          <p:nvPr>
            <p:ph idx="1"/>
          </p:nvPr>
        </p:nvSpPr>
        <p:spPr>
          <a:xfrm>
            <a:off x="1330035" y="1908464"/>
            <a:ext cx="6969013" cy="4419600"/>
          </a:xfrm>
        </p:spPr>
        <p:txBody>
          <a:bodyPr>
            <a:normAutofit fontScale="85000" lnSpcReduction="20000"/>
          </a:bodyPr>
          <a:lstStyle/>
          <a:p>
            <a:r>
              <a:rPr lang="en-US" dirty="0"/>
              <a:t>Consists of 10+ NIST researchers in crypto, quantum information, quantum algorithms</a:t>
            </a:r>
          </a:p>
          <a:p>
            <a:endParaRPr lang="en-US" dirty="0"/>
          </a:p>
          <a:p>
            <a:r>
              <a:rPr lang="en-US" dirty="0"/>
              <a:t>Hold bi-weekly seminars (internal and invited speakers)</a:t>
            </a:r>
          </a:p>
          <a:p>
            <a:endParaRPr lang="en-US" dirty="0"/>
          </a:p>
          <a:p>
            <a:r>
              <a:rPr lang="en-US" dirty="0"/>
              <a:t>Publish results at </a:t>
            </a:r>
            <a:r>
              <a:rPr lang="en-US" dirty="0" err="1"/>
              <a:t>PQcrypto</a:t>
            </a:r>
            <a:r>
              <a:rPr lang="en-US" dirty="0"/>
              <a:t> and other journals/conferences</a:t>
            </a:r>
          </a:p>
          <a:p>
            <a:r>
              <a:rPr lang="en-US" dirty="0"/>
              <a:t>Engage with research community (presentations and discussion forums)</a:t>
            </a:r>
          </a:p>
          <a:p>
            <a:endParaRPr lang="en-US" dirty="0"/>
          </a:p>
          <a:p>
            <a:r>
              <a:rPr lang="en-US" dirty="0"/>
              <a:t>Work with industry and standards organizations (ETSI, IETF, ISO/IEC SC27)</a:t>
            </a:r>
          </a:p>
          <a:p>
            <a:endParaRPr lang="en-US" dirty="0"/>
          </a:p>
          <a:p>
            <a:r>
              <a:rPr lang="en-US" dirty="0"/>
              <a:t>Reach government agencies for raising awareness of upcoming cryptography transition</a:t>
            </a:r>
          </a:p>
          <a:p>
            <a:endParaRPr lang="en-US" dirty="0"/>
          </a:p>
          <a:p>
            <a:r>
              <a:rPr lang="en-US" dirty="0"/>
              <a:t>Collaborate with </a:t>
            </a:r>
            <a:r>
              <a:rPr lang="en-US" dirty="0" err="1"/>
              <a:t>QuiCS</a:t>
            </a:r>
            <a:r>
              <a:rPr lang="en-US" dirty="0"/>
              <a:t> (Joint Center for Quantum Information and Computer Science) at the University of Maryland, as well as University of Waterloo</a:t>
            </a:r>
          </a:p>
          <a:p>
            <a:pPr lvl="1"/>
            <a:endParaRPr lang="en-US" dirty="0"/>
          </a:p>
        </p:txBody>
      </p:sp>
      <p:pic>
        <p:nvPicPr>
          <p:cNvPr id="4100" name="Picture 4" descr="Image result for &quot;stephen jordan&quot; n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4696" y="4296811"/>
            <a:ext cx="763929" cy="7664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erln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98" t="1020" r="34787" b="29485"/>
          <a:stretch/>
        </p:blipFill>
        <p:spPr bwMode="auto">
          <a:xfrm>
            <a:off x="10290154" y="4496823"/>
            <a:ext cx="769743" cy="7812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lily chen ni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6674" y="2694535"/>
            <a:ext cx="615280" cy="86139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dustin moody nis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4696" y="3386535"/>
            <a:ext cx="768776" cy="76877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dustin moody ni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8654" y="3386535"/>
            <a:ext cx="730440" cy="97392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daniel smith-tone ni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8658" y="1771265"/>
            <a:ext cx="763929" cy="799738"/>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rene peralta nis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6152" y="4703549"/>
            <a:ext cx="766475" cy="766475"/>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mage result for jacob alperin sheriff nis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35479" y="2316916"/>
            <a:ext cx="879091" cy="879091"/>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Image result for carl miller nis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18234" y="3745350"/>
            <a:ext cx="768776" cy="768776"/>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Silver - Regenscheid; Barker; Chang; Chen; Dang; Dworkin; Kelsey; Peralta; Perlner"/>
          <p:cNvPicPr>
            <a:picLocks noChangeAspect="1" noChangeArrowheads="1"/>
          </p:cNvPicPr>
          <p:nvPr/>
        </p:nvPicPr>
        <p:blipFill rotWithShape="1">
          <a:blip r:embed="rId12">
            <a:extLst>
              <a:ext uri="{28A0092B-C50C-407E-A947-70E740481C1C}">
                <a14:useLocalDpi xmlns:a14="http://schemas.microsoft.com/office/drawing/2010/main" val="0"/>
              </a:ext>
            </a:extLst>
          </a:blip>
          <a:srcRect l="65106" t="9380" r="26540" b="67702"/>
          <a:stretch/>
        </p:blipFill>
        <p:spPr bwMode="auto">
          <a:xfrm>
            <a:off x="8564696" y="2327520"/>
            <a:ext cx="763929" cy="85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0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644" y="665115"/>
            <a:ext cx="8909366" cy="1280890"/>
          </a:xfrm>
        </p:spPr>
        <p:txBody>
          <a:bodyPr/>
          <a:lstStyle/>
          <a:p>
            <a:r>
              <a:rPr lang="en-US" dirty="0"/>
              <a:t>PQC Standardization Plan  </a:t>
            </a:r>
          </a:p>
        </p:txBody>
      </p:sp>
      <p:graphicFrame>
        <p:nvGraphicFramePr>
          <p:cNvPr id="5" name="Content Placeholder 4"/>
          <p:cNvGraphicFramePr>
            <a:graphicFrameLocks noGrp="1"/>
          </p:cNvGraphicFramePr>
          <p:nvPr>
            <p:ph idx="1"/>
            <p:extLst/>
          </p:nvPr>
        </p:nvGraphicFramePr>
        <p:xfrm>
          <a:off x="1905000" y="1524000"/>
          <a:ext cx="9067802" cy="18542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6172202">
                  <a:extLst>
                    <a:ext uri="{9D8B030D-6E8A-4147-A177-3AD203B41FA5}">
                      <a16:colId xmlns:a16="http://schemas.microsoft.com/office/drawing/2014/main" val="20001"/>
                    </a:ext>
                  </a:extLst>
                </a:gridCol>
              </a:tblGrid>
              <a:tr h="370840">
                <a:tc>
                  <a:txBody>
                    <a:bodyPr/>
                    <a:lstStyle/>
                    <a:p>
                      <a:r>
                        <a:rPr lang="en-US" sz="1400" dirty="0"/>
                        <a:t>Timeline</a:t>
                      </a:r>
                    </a:p>
                  </a:txBody>
                  <a:tcPr/>
                </a:tc>
                <a:tc>
                  <a:txBody>
                    <a:bodyPr/>
                    <a:lstStyle/>
                    <a:p>
                      <a:endParaRPr lang="en-US" sz="1400" dirty="0"/>
                    </a:p>
                  </a:txBody>
                  <a:tcPr/>
                </a:tc>
                <a:extLst>
                  <a:ext uri="{0D108BD9-81ED-4DB2-BD59-A6C34878D82A}">
                    <a16:rowId xmlns:a16="http://schemas.microsoft.com/office/drawing/2014/main" val="10000"/>
                  </a:ext>
                </a:extLst>
              </a:tr>
              <a:tr h="370840">
                <a:tc>
                  <a:txBody>
                    <a:bodyPr/>
                    <a:lstStyle/>
                    <a:p>
                      <a:r>
                        <a:rPr lang="en-US" sz="1400" dirty="0"/>
                        <a:t>Nov. 30, 2017</a:t>
                      </a:r>
                    </a:p>
                  </a:txBody>
                  <a:tcPr/>
                </a:tc>
                <a:tc>
                  <a:txBody>
                    <a:bodyPr/>
                    <a:lstStyle/>
                    <a:p>
                      <a:r>
                        <a:rPr lang="en-US" sz="1400" dirty="0"/>
                        <a:t>Submission deadline</a:t>
                      </a:r>
                    </a:p>
                  </a:txBody>
                  <a:tcPr/>
                </a:tc>
                <a:extLst>
                  <a:ext uri="{0D108BD9-81ED-4DB2-BD59-A6C34878D82A}">
                    <a16:rowId xmlns:a16="http://schemas.microsoft.com/office/drawing/2014/main" val="10001"/>
                  </a:ext>
                </a:extLst>
              </a:tr>
              <a:tr h="370840">
                <a:tc>
                  <a:txBody>
                    <a:bodyPr/>
                    <a:lstStyle/>
                    <a:p>
                      <a:r>
                        <a:rPr lang="en-US" sz="1400"/>
                        <a:t>April 2018</a:t>
                      </a:r>
                    </a:p>
                  </a:txBody>
                  <a:tcPr/>
                </a:tc>
                <a:tc>
                  <a:txBody>
                    <a:bodyPr/>
                    <a:lstStyle/>
                    <a:p>
                      <a:r>
                        <a:rPr lang="en-US" sz="1400" dirty="0"/>
                        <a:t>Workshop – Submitters’ presentations</a:t>
                      </a:r>
                    </a:p>
                  </a:txBody>
                  <a:tcPr/>
                </a:tc>
                <a:extLst>
                  <a:ext uri="{0D108BD9-81ED-4DB2-BD59-A6C34878D82A}">
                    <a16:rowId xmlns:a16="http://schemas.microsoft.com/office/drawing/2014/main" val="10002"/>
                  </a:ext>
                </a:extLst>
              </a:tr>
              <a:tr h="370840">
                <a:tc>
                  <a:txBody>
                    <a:bodyPr/>
                    <a:lstStyle/>
                    <a:p>
                      <a:r>
                        <a:rPr lang="en-US" sz="1400"/>
                        <a:t>3-5 years</a:t>
                      </a:r>
                    </a:p>
                  </a:txBody>
                  <a:tcPr/>
                </a:tc>
                <a:tc>
                  <a:txBody>
                    <a:bodyPr/>
                    <a:lstStyle/>
                    <a:p>
                      <a:r>
                        <a:rPr lang="en-US" sz="1400" dirty="0"/>
                        <a:t>Analysis phase</a:t>
                      </a:r>
                      <a:r>
                        <a:rPr lang="en-US" sz="1400" baseline="0" dirty="0"/>
                        <a:t> - NIST reports on findings and more workshops/conferences</a:t>
                      </a:r>
                      <a:endParaRPr lang="en-US" sz="1400" dirty="0"/>
                    </a:p>
                  </a:txBody>
                  <a:tcPr/>
                </a:tc>
                <a:extLst>
                  <a:ext uri="{0D108BD9-81ED-4DB2-BD59-A6C34878D82A}">
                    <a16:rowId xmlns:a16="http://schemas.microsoft.com/office/drawing/2014/main" val="10003"/>
                  </a:ext>
                </a:extLst>
              </a:tr>
              <a:tr h="370840">
                <a:tc>
                  <a:txBody>
                    <a:bodyPr/>
                    <a:lstStyle/>
                    <a:p>
                      <a:r>
                        <a:rPr lang="en-US" sz="1400"/>
                        <a:t>2</a:t>
                      </a:r>
                      <a:r>
                        <a:rPr lang="en-US" sz="1400" baseline="0"/>
                        <a:t> years later</a:t>
                      </a:r>
                      <a:endParaRPr lang="en-US" sz="1400"/>
                    </a:p>
                  </a:txBody>
                  <a:tcPr/>
                </a:tc>
                <a:tc>
                  <a:txBody>
                    <a:bodyPr/>
                    <a:lstStyle/>
                    <a:p>
                      <a:r>
                        <a:rPr lang="en-US" sz="1400" dirty="0"/>
                        <a:t>Draft standards available for public comments</a:t>
                      </a:r>
                    </a:p>
                  </a:txBody>
                  <a:tcPr/>
                </a:tc>
                <a:extLst>
                  <a:ext uri="{0D108BD9-81ED-4DB2-BD59-A6C34878D82A}">
                    <a16:rowId xmlns:a16="http://schemas.microsoft.com/office/drawing/2014/main" val="10004"/>
                  </a:ext>
                </a:extLst>
              </a:tr>
            </a:tbl>
          </a:graphicData>
        </a:graphic>
      </p:graphicFrame>
      <p:sp>
        <p:nvSpPr>
          <p:cNvPr id="4" name="Content Placeholder 2"/>
          <p:cNvSpPr txBox="1">
            <a:spLocks/>
          </p:cNvSpPr>
          <p:nvPr/>
        </p:nvSpPr>
        <p:spPr>
          <a:xfrm>
            <a:off x="1828800" y="3886200"/>
            <a:ext cx="4727527" cy="2667000"/>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NIST will post “complete and proper” submissions</a:t>
            </a:r>
          </a:p>
          <a:p>
            <a:r>
              <a:rPr lang="en-US" dirty="0"/>
              <a:t>NIST PQC Standardization Conference (with </a:t>
            </a:r>
            <a:r>
              <a:rPr lang="en-US" dirty="0" err="1"/>
              <a:t>PQCrypto</a:t>
            </a:r>
            <a:r>
              <a:rPr lang="en-US" dirty="0"/>
              <a:t>, Apr 2018)</a:t>
            </a:r>
          </a:p>
          <a:p>
            <a:r>
              <a:rPr lang="en-US" dirty="0"/>
              <a:t>Initial phase of evaluation (12-18 months)</a:t>
            </a:r>
          </a:p>
          <a:p>
            <a:pPr lvl="1"/>
            <a:r>
              <a:rPr lang="en-US" dirty="0"/>
              <a:t>Internal and public review</a:t>
            </a:r>
          </a:p>
          <a:p>
            <a:pPr lvl="1"/>
            <a:r>
              <a:rPr lang="en-US" dirty="0"/>
              <a:t>No modifications allowed</a:t>
            </a:r>
          </a:p>
          <a:p>
            <a:endParaRPr lang="en-US" dirty="0"/>
          </a:p>
        </p:txBody>
      </p:sp>
      <p:sp>
        <p:nvSpPr>
          <p:cNvPr id="6" name="Content Placeholder 2"/>
          <p:cNvSpPr txBox="1">
            <a:spLocks/>
          </p:cNvSpPr>
          <p:nvPr/>
        </p:nvSpPr>
        <p:spPr>
          <a:xfrm>
            <a:off x="6556327" y="3962400"/>
            <a:ext cx="4419600" cy="2590800"/>
          </a:xfrm>
          <a:prstGeom prst="rect">
            <a:avLst/>
          </a:prstGeom>
        </p:spPr>
        <p:txBody>
          <a:bodyPr vert="horz" lIns="91440" tIns="45720" rIns="91440" bIns="45720" rtlCol="0">
            <a:normAutofit lnSpcReduction="10000"/>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Narrowed pool will undergo a second round (12-18 months)</a:t>
            </a:r>
          </a:p>
          <a:p>
            <a:pPr lvl="1"/>
            <a:r>
              <a:rPr lang="en-US" dirty="0"/>
              <a:t>Second conference to be held</a:t>
            </a:r>
          </a:p>
          <a:p>
            <a:pPr lvl="1"/>
            <a:r>
              <a:rPr lang="en-US" dirty="0"/>
              <a:t>Minor changes allowed</a:t>
            </a:r>
          </a:p>
          <a:p>
            <a:r>
              <a:rPr lang="en-US" dirty="0"/>
              <a:t>Possible third round of evaluation, if needed</a:t>
            </a:r>
          </a:p>
          <a:p>
            <a:r>
              <a:rPr lang="en-US" dirty="0"/>
              <a:t>NIST will release reports on progress and selection rationale</a:t>
            </a:r>
          </a:p>
        </p:txBody>
      </p:sp>
      <p:sp>
        <p:nvSpPr>
          <p:cNvPr id="7" name="Title 1"/>
          <p:cNvSpPr txBox="1">
            <a:spLocks/>
          </p:cNvSpPr>
          <p:nvPr/>
        </p:nvSpPr>
        <p:spPr>
          <a:xfrm>
            <a:off x="665017" y="665115"/>
            <a:ext cx="10501745" cy="725106"/>
          </a:xfrm>
          <a:prstGeom prst="rect">
            <a:avLst/>
          </a:prstGeom>
        </p:spPr>
        <p:txBody>
          <a:bodyPr vert="horz" lIns="91440" tIns="45720" rIns="91440" bIns="45720" rtlCol="0" anchor="b">
            <a:noAutofit/>
          </a:bodyPr>
          <a:lstStyle>
            <a:lvl1pPr algn="l" defTabSz="914400" rtl="0" eaLnBrk="1" latinLnBrk="0" hangingPunct="1">
              <a:lnSpc>
                <a:spcPts val="2600"/>
              </a:lnSpc>
              <a:spcBef>
                <a:spcPct val="0"/>
              </a:spcBef>
              <a:buNone/>
              <a:defRPr sz="2400" b="1" u="none" kern="1200"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a:t>NIST’s </a:t>
            </a:r>
            <a:r>
              <a:rPr lang="en-US" strike="sngStrike">
                <a:solidFill>
                  <a:srgbClr val="FF0000"/>
                </a:solidFill>
              </a:rPr>
              <a:t>PQC Contest  </a:t>
            </a:r>
            <a:r>
              <a:rPr lang="en-US"/>
              <a:t>Standardization Plan</a:t>
            </a:r>
            <a:endParaRPr lang="en-US" dirty="0"/>
          </a:p>
        </p:txBody>
      </p:sp>
    </p:spTree>
    <p:extLst>
      <p:ext uri="{BB962C8B-B14F-4D97-AF65-F5344CB8AC3E}">
        <p14:creationId xmlns:p14="http://schemas.microsoft.com/office/powerpoint/2010/main" val="256832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10" y="876300"/>
            <a:ext cx="11274663" cy="762000"/>
          </a:xfrm>
        </p:spPr>
        <p:txBody>
          <a:bodyPr/>
          <a:lstStyle/>
          <a:p>
            <a:r>
              <a:rPr lang="en-US" dirty="0"/>
              <a:t>Complexities of PQC Standardization</a:t>
            </a:r>
          </a:p>
        </p:txBody>
      </p:sp>
      <p:sp>
        <p:nvSpPr>
          <p:cNvPr id="3" name="Content Placeholder 2"/>
          <p:cNvSpPr>
            <a:spLocks noGrp="1"/>
          </p:cNvSpPr>
          <p:nvPr>
            <p:ph idx="1"/>
          </p:nvPr>
        </p:nvSpPr>
        <p:spPr>
          <a:xfrm>
            <a:off x="685800" y="1870364"/>
            <a:ext cx="9669106" cy="4191000"/>
          </a:xfrm>
        </p:spPr>
        <p:txBody>
          <a:bodyPr>
            <a:normAutofit/>
          </a:bodyPr>
          <a:lstStyle/>
          <a:p>
            <a:r>
              <a:rPr lang="en-US" dirty="0"/>
              <a:t>Much broader scope – three crypto primitives</a:t>
            </a:r>
          </a:p>
          <a:p>
            <a:pPr lvl="1"/>
            <a:r>
              <a:rPr lang="en-US" sz="1400" dirty="0"/>
              <a:t>Signatures, Encryption, Key agreement</a:t>
            </a:r>
          </a:p>
          <a:p>
            <a:r>
              <a:rPr lang="en-US" dirty="0"/>
              <a:t>Against both classical and quantum attacks</a:t>
            </a:r>
          </a:p>
          <a:p>
            <a:pPr lvl="1"/>
            <a:r>
              <a:rPr lang="en-US" sz="1700" dirty="0"/>
              <a:t>Security strength assessment on specific parameter selections</a:t>
            </a:r>
          </a:p>
          <a:p>
            <a:r>
              <a:rPr lang="en-US" dirty="0"/>
              <a:t>Consider various theoretical security models and practical attacks</a:t>
            </a:r>
          </a:p>
          <a:p>
            <a:pPr lvl="1"/>
            <a:r>
              <a:rPr lang="en-US" sz="1700" dirty="0"/>
              <a:t>Provably security vs. security against instantiation or implementation related security flaws and pitfalls</a:t>
            </a:r>
          </a:p>
          <a:p>
            <a:r>
              <a:rPr lang="en-US" dirty="0"/>
              <a:t>Multiple tradeoff factors </a:t>
            </a:r>
          </a:p>
          <a:p>
            <a:pPr lvl="1"/>
            <a:r>
              <a:rPr lang="en-US" sz="1700" dirty="0"/>
              <a:t>Security, performance, key size, signature size, side-channel resistance countermeasures</a:t>
            </a:r>
          </a:p>
          <a:p>
            <a:r>
              <a:rPr lang="en-US" dirty="0"/>
              <a:t>Migrations into new and existing applications</a:t>
            </a:r>
          </a:p>
          <a:p>
            <a:pPr lvl="1"/>
            <a:r>
              <a:rPr lang="en-US" sz="1700" dirty="0"/>
              <a:t>TLS, IKE, code signing, PKI infrastructure, and much more</a:t>
            </a:r>
          </a:p>
          <a:p>
            <a:r>
              <a:rPr lang="en-US" dirty="0"/>
              <a:t>Not exactly a competition – it is and it isn’t</a:t>
            </a:r>
          </a:p>
        </p:txBody>
      </p:sp>
    </p:spTree>
    <p:extLst>
      <p:ext uri="{BB962C8B-B14F-4D97-AF65-F5344CB8AC3E}">
        <p14:creationId xmlns:p14="http://schemas.microsoft.com/office/powerpoint/2010/main" val="2360355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666065"/>
            <a:ext cx="11277600" cy="762000"/>
          </a:xfrm>
        </p:spPr>
        <p:txBody>
          <a:bodyPr>
            <a:normAutofit/>
          </a:bodyPr>
          <a:lstStyle/>
          <a:p>
            <a:r>
              <a:rPr lang="en-US" sz="3000" dirty="0"/>
              <a:t>Differences with AES/SHA-3 competitions</a:t>
            </a:r>
          </a:p>
        </p:txBody>
      </p:sp>
      <p:sp>
        <p:nvSpPr>
          <p:cNvPr id="3" name="Content Placeholder 2"/>
          <p:cNvSpPr>
            <a:spLocks noGrp="1"/>
          </p:cNvSpPr>
          <p:nvPr>
            <p:ph idx="1"/>
          </p:nvPr>
        </p:nvSpPr>
        <p:spPr>
          <a:xfrm>
            <a:off x="609600" y="1686791"/>
            <a:ext cx="10972801" cy="5410200"/>
          </a:xfrm>
        </p:spPr>
        <p:txBody>
          <a:bodyPr>
            <a:normAutofit/>
          </a:bodyPr>
          <a:lstStyle/>
          <a:p>
            <a:r>
              <a:rPr lang="en-US" dirty="0"/>
              <a:t>Post-quantum cryptography is more complicated than AES or SHA-3</a:t>
            </a:r>
          </a:p>
          <a:p>
            <a:pPr lvl="1"/>
            <a:r>
              <a:rPr lang="en-US" dirty="0"/>
              <a:t>No silver bullet - each candidate has some disadvantage</a:t>
            </a:r>
          </a:p>
          <a:p>
            <a:pPr lvl="1"/>
            <a:r>
              <a:rPr lang="en-US" dirty="0"/>
              <a:t>Not enough research on quantum algorithms to ensure confidence for some schemes</a:t>
            </a:r>
          </a:p>
          <a:p>
            <a:pPr lvl="1"/>
            <a:endParaRPr lang="en-US" dirty="0"/>
          </a:p>
          <a:p>
            <a:r>
              <a:rPr lang="en-US" dirty="0"/>
              <a:t>We do not expect to “pick a winner”</a:t>
            </a:r>
          </a:p>
          <a:p>
            <a:pPr lvl="1"/>
            <a:r>
              <a:rPr lang="en-US" dirty="0"/>
              <a:t>Ideally, several algorithms will emerge as “good choices”</a:t>
            </a:r>
          </a:p>
          <a:p>
            <a:endParaRPr lang="en-US" dirty="0"/>
          </a:p>
          <a:p>
            <a:r>
              <a:rPr lang="en-US" dirty="0"/>
              <a:t>We may narrow our focus at some point</a:t>
            </a:r>
          </a:p>
          <a:p>
            <a:pPr lvl="1"/>
            <a:r>
              <a:rPr lang="en-US" dirty="0"/>
              <a:t>This does not mean algorithms are “out”</a:t>
            </a:r>
          </a:p>
          <a:p>
            <a:pPr lvl="1"/>
            <a:endParaRPr lang="en-US" dirty="0"/>
          </a:p>
          <a:p>
            <a:r>
              <a:rPr lang="en-US" dirty="0"/>
              <a:t>Requirements/timeline could potentially change based on developments in the field</a:t>
            </a:r>
          </a:p>
          <a:p>
            <a:pPr lvl="1"/>
            <a:endParaRPr lang="en-US" dirty="0"/>
          </a:p>
          <a:p>
            <a:pPr lvl="1"/>
            <a:endParaRPr lang="en-US" dirty="0"/>
          </a:p>
          <a:p>
            <a:endParaRPr lang="en-US" dirty="0"/>
          </a:p>
        </p:txBody>
      </p:sp>
    </p:spTree>
    <p:extLst>
      <p:ext uri="{BB962C8B-B14F-4D97-AF65-F5344CB8AC3E}">
        <p14:creationId xmlns:p14="http://schemas.microsoft.com/office/powerpoint/2010/main" val="1429320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36" y="646488"/>
            <a:ext cx="11277600" cy="762000"/>
          </a:xfrm>
        </p:spPr>
        <p:txBody>
          <a:bodyPr/>
          <a:lstStyle/>
          <a:p>
            <a:r>
              <a:rPr lang="en-US" dirty="0"/>
              <a:t>Minimal acceptability requirements</a:t>
            </a:r>
          </a:p>
        </p:txBody>
      </p:sp>
      <p:sp>
        <p:nvSpPr>
          <p:cNvPr id="3" name="Content Placeholder 2"/>
          <p:cNvSpPr>
            <a:spLocks noGrp="1"/>
          </p:cNvSpPr>
          <p:nvPr>
            <p:ph idx="1"/>
          </p:nvPr>
        </p:nvSpPr>
        <p:spPr>
          <a:xfrm>
            <a:off x="649356" y="1408488"/>
            <a:ext cx="10972801" cy="5410200"/>
          </a:xfrm>
        </p:spPr>
        <p:txBody>
          <a:bodyPr>
            <a:normAutofit/>
          </a:bodyPr>
          <a:lstStyle/>
          <a:p>
            <a:endParaRPr lang="en-US" dirty="0"/>
          </a:p>
          <a:p>
            <a:pPr lvl="1"/>
            <a:r>
              <a:rPr lang="en-US" sz="2200" dirty="0">
                <a:solidFill>
                  <a:schemeClr val="accent1"/>
                </a:solidFill>
              </a:rPr>
              <a:t>Publicly disclosed </a:t>
            </a:r>
            <a:r>
              <a:rPr lang="en-US" sz="2200" dirty="0">
                <a:solidFill>
                  <a:schemeClr val="tx1"/>
                </a:solidFill>
              </a:rPr>
              <a:t>and </a:t>
            </a:r>
            <a:r>
              <a:rPr lang="en-US" sz="2200" dirty="0">
                <a:solidFill>
                  <a:schemeClr val="accent1"/>
                </a:solidFill>
              </a:rPr>
              <a:t>freely available </a:t>
            </a:r>
            <a:r>
              <a:rPr lang="en-US" sz="2200" dirty="0">
                <a:solidFill>
                  <a:schemeClr val="tx1"/>
                </a:solidFill>
              </a:rPr>
              <a:t>during the process</a:t>
            </a:r>
          </a:p>
          <a:p>
            <a:pPr lvl="2"/>
            <a:r>
              <a:rPr lang="en-US" sz="1800" dirty="0">
                <a:solidFill>
                  <a:schemeClr val="tx1"/>
                </a:solidFill>
              </a:rPr>
              <a:t>Signed statements, disclose patent info</a:t>
            </a:r>
          </a:p>
          <a:p>
            <a:pPr lvl="1"/>
            <a:endParaRPr lang="en-US" sz="2200" dirty="0">
              <a:solidFill>
                <a:schemeClr val="tx1"/>
              </a:solidFill>
            </a:endParaRPr>
          </a:p>
          <a:p>
            <a:pPr lvl="1"/>
            <a:r>
              <a:rPr lang="en-US" sz="2200" dirty="0">
                <a:solidFill>
                  <a:schemeClr val="accent1"/>
                </a:solidFill>
              </a:rPr>
              <a:t>Implementable</a:t>
            </a:r>
            <a:r>
              <a:rPr lang="en-US" sz="2200" dirty="0">
                <a:solidFill>
                  <a:schemeClr val="tx1"/>
                </a:solidFill>
              </a:rPr>
              <a:t> in wide range of platforms</a:t>
            </a:r>
          </a:p>
          <a:p>
            <a:pPr lvl="1"/>
            <a:endParaRPr lang="en-US" sz="2200" dirty="0">
              <a:solidFill>
                <a:schemeClr val="tx1"/>
              </a:solidFill>
            </a:endParaRPr>
          </a:p>
          <a:p>
            <a:pPr lvl="1"/>
            <a:r>
              <a:rPr lang="en-US" sz="2200" dirty="0">
                <a:solidFill>
                  <a:schemeClr val="tx1"/>
                </a:solidFill>
              </a:rPr>
              <a:t>Provides at least one of: </a:t>
            </a:r>
            <a:r>
              <a:rPr lang="en-US" sz="2200" dirty="0">
                <a:solidFill>
                  <a:schemeClr val="tx2"/>
                </a:solidFill>
              </a:rPr>
              <a:t>signature, encryption, or key exchange</a:t>
            </a:r>
          </a:p>
          <a:p>
            <a:pPr lvl="1"/>
            <a:endParaRPr lang="en-US" sz="2200" dirty="0">
              <a:solidFill>
                <a:schemeClr val="tx1"/>
              </a:solidFill>
            </a:endParaRPr>
          </a:p>
          <a:p>
            <a:pPr lvl="1"/>
            <a:r>
              <a:rPr lang="en-US" sz="2200" dirty="0">
                <a:solidFill>
                  <a:schemeClr val="tx1"/>
                </a:solidFill>
              </a:rPr>
              <a:t>Theoretical and empirical </a:t>
            </a:r>
            <a:r>
              <a:rPr lang="en-US" sz="2200" dirty="0">
                <a:solidFill>
                  <a:srgbClr val="FF0000"/>
                </a:solidFill>
              </a:rPr>
              <a:t>evidence</a:t>
            </a:r>
            <a:r>
              <a:rPr lang="en-US" sz="2200" dirty="0">
                <a:solidFill>
                  <a:schemeClr val="tx1"/>
                </a:solidFill>
              </a:rPr>
              <a:t> providing justification for </a:t>
            </a:r>
            <a:r>
              <a:rPr lang="en-US" sz="2200" dirty="0">
                <a:solidFill>
                  <a:srgbClr val="FF0000"/>
                </a:solidFill>
              </a:rPr>
              <a:t>security</a:t>
            </a:r>
            <a:r>
              <a:rPr lang="en-US" sz="2200" dirty="0">
                <a:solidFill>
                  <a:schemeClr val="tx1"/>
                </a:solidFill>
              </a:rPr>
              <a:t> claims </a:t>
            </a:r>
          </a:p>
          <a:p>
            <a:pPr lvl="1"/>
            <a:endParaRPr lang="en-US" sz="2200" dirty="0">
              <a:solidFill>
                <a:schemeClr val="tx1"/>
              </a:solidFill>
            </a:endParaRPr>
          </a:p>
          <a:p>
            <a:pPr lvl="1"/>
            <a:r>
              <a:rPr lang="en-US" sz="2200" dirty="0">
                <a:solidFill>
                  <a:schemeClr val="accent1"/>
                </a:solidFill>
              </a:rPr>
              <a:t>Concrete</a:t>
            </a:r>
            <a:r>
              <a:rPr lang="en-US" sz="2200" dirty="0">
                <a:solidFill>
                  <a:schemeClr val="tx1"/>
                </a:solidFill>
              </a:rPr>
              <a:t> values for </a:t>
            </a:r>
            <a:r>
              <a:rPr lang="en-US" sz="2200" dirty="0">
                <a:solidFill>
                  <a:schemeClr val="accent1"/>
                </a:solidFill>
              </a:rPr>
              <a:t>parameters</a:t>
            </a:r>
            <a:r>
              <a:rPr lang="en-US" sz="2200" dirty="0">
                <a:solidFill>
                  <a:schemeClr val="tx1"/>
                </a:solidFill>
              </a:rPr>
              <a:t> meeting target security levels</a:t>
            </a:r>
            <a:endParaRPr lang="en-US" dirty="0">
              <a:solidFill>
                <a:schemeClr val="tx1"/>
              </a:solidFill>
            </a:endParaRPr>
          </a:p>
          <a:p>
            <a:endParaRPr lang="en-US" dirty="0"/>
          </a:p>
        </p:txBody>
      </p:sp>
      <p:pic>
        <p:nvPicPr>
          <p:cNvPr id="5122" name="Picture 2" descr="Image result for check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931" y="1027488"/>
            <a:ext cx="2337122" cy="233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362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54" y="808381"/>
            <a:ext cx="8909366" cy="634847"/>
          </a:xfrm>
        </p:spPr>
        <p:txBody>
          <a:bodyPr/>
          <a:lstStyle/>
          <a:p>
            <a:r>
              <a:rPr lang="en-US" dirty="0"/>
              <a:t>The selection criteria</a:t>
            </a:r>
          </a:p>
        </p:txBody>
      </p:sp>
      <p:sp>
        <p:nvSpPr>
          <p:cNvPr id="3" name="Content Placeholder 2"/>
          <p:cNvSpPr>
            <a:spLocks noGrp="1"/>
          </p:cNvSpPr>
          <p:nvPr>
            <p:ph idx="1"/>
          </p:nvPr>
        </p:nvSpPr>
        <p:spPr>
          <a:xfrm>
            <a:off x="1351721" y="1695020"/>
            <a:ext cx="9674404" cy="4891310"/>
          </a:xfrm>
        </p:spPr>
        <p:txBody>
          <a:bodyPr>
            <a:normAutofit/>
          </a:bodyPr>
          <a:lstStyle/>
          <a:p>
            <a:r>
              <a:rPr lang="en-US" dirty="0"/>
              <a:t>Secure against both classical and quantum attacks</a:t>
            </a:r>
          </a:p>
          <a:p>
            <a:endParaRPr lang="en-US" dirty="0"/>
          </a:p>
          <a:p>
            <a:r>
              <a:rPr lang="en-US" dirty="0"/>
              <a:t>Performance - measured on various "classical" platforms</a:t>
            </a:r>
          </a:p>
          <a:p>
            <a:endParaRPr lang="en-US" dirty="0"/>
          </a:p>
          <a:p>
            <a:r>
              <a:rPr lang="en-US" dirty="0"/>
              <a:t>Other properties</a:t>
            </a:r>
          </a:p>
          <a:p>
            <a:pPr lvl="1"/>
            <a:r>
              <a:rPr lang="en-US" dirty="0"/>
              <a:t>Drop-in replacements - Compatibility with existing protocols and networks</a:t>
            </a:r>
          </a:p>
          <a:p>
            <a:pPr lvl="1"/>
            <a:r>
              <a:rPr lang="en-US" dirty="0"/>
              <a:t>Perfect forward secrecy</a:t>
            </a:r>
          </a:p>
          <a:p>
            <a:pPr lvl="1"/>
            <a:r>
              <a:rPr lang="en-US" dirty="0"/>
              <a:t>Resistance to side-channel attacks</a:t>
            </a:r>
          </a:p>
          <a:p>
            <a:pPr lvl="1"/>
            <a:r>
              <a:rPr lang="en-US" dirty="0"/>
              <a:t>Simplicity and flexibility</a:t>
            </a:r>
          </a:p>
          <a:p>
            <a:pPr lvl="1"/>
            <a:r>
              <a:rPr lang="en-US" dirty="0"/>
              <a:t>Misuse resistance, and </a:t>
            </a:r>
          </a:p>
          <a:p>
            <a:pPr lvl="1"/>
            <a:r>
              <a:rPr lang="en-US" dirty="0"/>
              <a:t>More</a:t>
            </a:r>
          </a:p>
        </p:txBody>
      </p:sp>
    </p:spTree>
    <p:extLst>
      <p:ext uri="{BB962C8B-B14F-4D97-AF65-F5344CB8AC3E}">
        <p14:creationId xmlns:p14="http://schemas.microsoft.com/office/powerpoint/2010/main" val="203303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762036"/>
            <a:ext cx="11277600" cy="762000"/>
          </a:xfrm>
        </p:spPr>
        <p:txBody>
          <a:bodyPr/>
          <a:lstStyle/>
          <a:p>
            <a:r>
              <a:rPr lang="en-US" dirty="0"/>
              <a:t>Classical vs Quantum Computers	</a:t>
            </a:r>
          </a:p>
        </p:txBody>
      </p:sp>
      <p:sp>
        <p:nvSpPr>
          <p:cNvPr id="3" name="Content Placeholder 2"/>
          <p:cNvSpPr>
            <a:spLocks noGrp="1"/>
          </p:cNvSpPr>
          <p:nvPr>
            <p:ph idx="1"/>
          </p:nvPr>
        </p:nvSpPr>
        <p:spPr>
          <a:xfrm>
            <a:off x="838200" y="1825625"/>
            <a:ext cx="7691846" cy="4351338"/>
          </a:xfrm>
        </p:spPr>
        <p:txBody>
          <a:bodyPr>
            <a:normAutofit/>
          </a:bodyPr>
          <a:lstStyle/>
          <a:p>
            <a:r>
              <a:rPr lang="en-US" dirty="0"/>
              <a:t>The security of crypto relies on intractability of certain problems to modern computers</a:t>
            </a:r>
          </a:p>
          <a:p>
            <a:pPr lvl="1"/>
            <a:r>
              <a:rPr lang="en-US" dirty="0"/>
              <a:t>Example: RSA and factoring</a:t>
            </a:r>
          </a:p>
          <a:p>
            <a:pPr lvl="1"/>
            <a:endParaRPr lang="en-US" dirty="0"/>
          </a:p>
          <a:p>
            <a:r>
              <a:rPr lang="en-US" dirty="0"/>
              <a:t>Quantum computers</a:t>
            </a:r>
          </a:p>
          <a:p>
            <a:pPr lvl="1"/>
            <a:r>
              <a:rPr lang="en-US" dirty="0"/>
              <a:t>Exploit quantum mechanics to process information</a:t>
            </a:r>
          </a:p>
          <a:p>
            <a:pPr lvl="1"/>
            <a:r>
              <a:rPr lang="en-US" dirty="0"/>
              <a:t>Use quantum bits = “qubits” instead of 0’s and 1’s</a:t>
            </a:r>
          </a:p>
          <a:p>
            <a:pPr lvl="1"/>
            <a:r>
              <a:rPr lang="en-US" dirty="0"/>
              <a:t>Superposition – ability of quantum system to be in multiples states at the same time</a:t>
            </a:r>
          </a:p>
          <a:p>
            <a:pPr lvl="1"/>
            <a:r>
              <a:rPr lang="en-US" dirty="0"/>
              <a:t>Potential to vastly increase computational power beyond classical computing limit</a:t>
            </a:r>
          </a:p>
        </p:txBody>
      </p:sp>
    </p:spTree>
    <p:extLst>
      <p:ext uri="{BB962C8B-B14F-4D97-AF65-F5344CB8AC3E}">
        <p14:creationId xmlns:p14="http://schemas.microsoft.com/office/powerpoint/2010/main" val="1456139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2" y="712748"/>
            <a:ext cx="11277600" cy="762000"/>
          </a:xfrm>
        </p:spPr>
        <p:txBody>
          <a:bodyPr/>
          <a:lstStyle/>
          <a:p>
            <a:r>
              <a:rPr lang="en-US" dirty="0"/>
              <a:t>Security Analysis</a:t>
            </a:r>
          </a:p>
        </p:txBody>
      </p:sp>
      <p:sp>
        <p:nvSpPr>
          <p:cNvPr id="3" name="Content Placeholder 2"/>
          <p:cNvSpPr>
            <a:spLocks noGrp="1"/>
          </p:cNvSpPr>
          <p:nvPr>
            <p:ph idx="1"/>
          </p:nvPr>
        </p:nvSpPr>
        <p:spPr>
          <a:xfrm>
            <a:off x="838200" y="1690688"/>
            <a:ext cx="10084723" cy="4486275"/>
          </a:xfrm>
        </p:spPr>
        <p:txBody>
          <a:bodyPr numCol="1">
            <a:normAutofit/>
          </a:bodyPr>
          <a:lstStyle/>
          <a:p>
            <a:r>
              <a:rPr lang="en-US" dirty="0"/>
              <a:t>Security definitions</a:t>
            </a:r>
          </a:p>
          <a:p>
            <a:pPr lvl="1"/>
            <a:r>
              <a:rPr lang="en-US" dirty="0"/>
              <a:t>IND-CCA2 for encryption, EUF-CMA for signatures, CK best for key exchange?</a:t>
            </a:r>
          </a:p>
          <a:p>
            <a:pPr lvl="1"/>
            <a:r>
              <a:rPr lang="en-US" dirty="0"/>
              <a:t>Used to judge whether an attack is relevant</a:t>
            </a:r>
          </a:p>
          <a:p>
            <a:pPr lvl="1"/>
            <a:endParaRPr lang="en-US" dirty="0"/>
          </a:p>
          <a:p>
            <a:r>
              <a:rPr lang="en-US" dirty="0"/>
              <a:t>Quantum/classical algorithm complexity</a:t>
            </a:r>
          </a:p>
          <a:p>
            <a:pPr lvl="1"/>
            <a:r>
              <a:rPr lang="en-US" dirty="0"/>
              <a:t>Stability of best known attack complexity</a:t>
            </a:r>
          </a:p>
          <a:p>
            <a:pPr lvl="1"/>
            <a:r>
              <a:rPr lang="en-US" dirty="0"/>
              <a:t>Precise security claim against quantum computation</a:t>
            </a:r>
          </a:p>
          <a:p>
            <a:pPr lvl="1"/>
            <a:r>
              <a:rPr lang="en-US" dirty="0"/>
              <a:t>Parallelism?</a:t>
            </a:r>
          </a:p>
          <a:p>
            <a:endParaRPr lang="en-US" dirty="0"/>
          </a:p>
          <a:p>
            <a:r>
              <a:rPr lang="en-US" dirty="0"/>
              <a:t>Security proofs (not required but considered as support material)</a:t>
            </a:r>
          </a:p>
          <a:p>
            <a:endParaRPr lang="en-US" dirty="0"/>
          </a:p>
          <a:p>
            <a:r>
              <a:rPr lang="en-US" dirty="0"/>
              <a:t>Quality and quantity of prior cryptanalysis</a:t>
            </a:r>
          </a:p>
        </p:txBody>
      </p:sp>
    </p:spTree>
    <p:extLst>
      <p:ext uri="{BB962C8B-B14F-4D97-AF65-F5344CB8AC3E}">
        <p14:creationId xmlns:p14="http://schemas.microsoft.com/office/powerpoint/2010/main" val="2155726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21" y="781878"/>
            <a:ext cx="8909366" cy="767368"/>
          </a:xfrm>
        </p:spPr>
        <p:txBody>
          <a:bodyPr/>
          <a:lstStyle/>
          <a:p>
            <a:r>
              <a:rPr lang="en-US" dirty="0"/>
              <a:t>Quantum Security – How to assess it?</a:t>
            </a:r>
          </a:p>
        </p:txBody>
      </p:sp>
      <p:sp>
        <p:nvSpPr>
          <p:cNvPr id="3" name="Content Placeholder 2"/>
          <p:cNvSpPr>
            <a:spLocks noGrp="1"/>
          </p:cNvSpPr>
          <p:nvPr>
            <p:ph idx="1"/>
          </p:nvPr>
        </p:nvSpPr>
        <p:spPr>
          <a:xfrm>
            <a:off x="1023729" y="1815547"/>
            <a:ext cx="10253871" cy="4240695"/>
          </a:xfrm>
        </p:spPr>
        <p:txBody>
          <a:bodyPr>
            <a:noAutofit/>
          </a:bodyPr>
          <a:lstStyle/>
          <a:p>
            <a:pPr marL="274320" lvl="1">
              <a:spcBef>
                <a:spcPts val="1800"/>
              </a:spcBef>
            </a:pPr>
            <a:r>
              <a:rPr lang="en-US" dirty="0"/>
              <a:t>Currently, NIST crypto standards specify parameters for classical security levels at 112, 128, 192, 256 bits</a:t>
            </a:r>
          </a:p>
          <a:p>
            <a:pPr marL="274320" lvl="1">
              <a:spcBef>
                <a:spcPts val="1800"/>
              </a:spcBef>
            </a:pPr>
            <a:r>
              <a:rPr lang="en-US" dirty="0"/>
              <a:t>For PQC standardization, need to specify concrete parameters with security estimates</a:t>
            </a:r>
          </a:p>
          <a:p>
            <a:pPr marL="674250" lvl="2">
              <a:spcBef>
                <a:spcPts val="1800"/>
              </a:spcBef>
            </a:pPr>
            <a:r>
              <a:rPr lang="en-US" sz="2000" dirty="0"/>
              <a:t>Led to the bits of quantum security requirements in the draft CFP</a:t>
            </a:r>
          </a:p>
          <a:p>
            <a:pPr marL="274320" lvl="1">
              <a:spcBef>
                <a:spcPts val="1800"/>
              </a:spcBef>
            </a:pPr>
            <a:r>
              <a:rPr lang="en-US" dirty="0"/>
              <a:t>No clear consensus on best way to measure quantum attacks</a:t>
            </a:r>
          </a:p>
          <a:p>
            <a:pPr marL="274320" lvl="1">
              <a:spcBef>
                <a:spcPts val="1800"/>
              </a:spcBef>
            </a:pPr>
            <a:r>
              <a:rPr lang="en-US" dirty="0"/>
              <a:t>Uncertainties</a:t>
            </a:r>
          </a:p>
          <a:p>
            <a:pPr marL="502920" lvl="2">
              <a:spcBef>
                <a:spcPts val="1800"/>
              </a:spcBef>
            </a:pPr>
            <a:r>
              <a:rPr lang="en-US" sz="2000" dirty="0"/>
              <a:t>The possibility that new quantum algorithms will be discovered, leading to new attacks </a:t>
            </a:r>
          </a:p>
          <a:p>
            <a:pPr marL="502920" lvl="2">
              <a:spcBef>
                <a:spcPts val="1800"/>
              </a:spcBef>
            </a:pPr>
            <a:r>
              <a:rPr lang="en-US" sz="2000" dirty="0"/>
              <a:t>The performance characteristics of future quantum computers, such as their cost, speed and memory size</a:t>
            </a:r>
          </a:p>
        </p:txBody>
      </p:sp>
    </p:spTree>
    <p:extLst>
      <p:ext uri="{BB962C8B-B14F-4D97-AF65-F5344CB8AC3E}">
        <p14:creationId xmlns:p14="http://schemas.microsoft.com/office/powerpoint/2010/main" val="348315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8" y="661283"/>
            <a:ext cx="11277600" cy="762000"/>
          </a:xfrm>
        </p:spPr>
        <p:txBody>
          <a:bodyPr/>
          <a:lstStyle/>
          <a:p>
            <a:r>
              <a:rPr lang="en-US" dirty="0"/>
              <a:t>Quantum Security Strength Categories </a:t>
            </a:r>
          </a:p>
        </p:txBody>
      </p:sp>
      <p:sp>
        <p:nvSpPr>
          <p:cNvPr id="3" name="Content Placeholder 2"/>
          <p:cNvSpPr>
            <a:spLocks noGrp="1"/>
          </p:cNvSpPr>
          <p:nvPr>
            <p:ph idx="1"/>
          </p:nvPr>
        </p:nvSpPr>
        <p:spPr>
          <a:xfrm>
            <a:off x="1447800" y="4419600"/>
            <a:ext cx="9753600" cy="1889760"/>
          </a:xfrm>
        </p:spPr>
        <p:txBody>
          <a:bodyPr>
            <a:normAutofit/>
          </a:bodyPr>
          <a:lstStyle/>
          <a:p>
            <a:r>
              <a:rPr lang="en-US" dirty="0"/>
              <a:t>Computational resources should be measured using a variety of metrics</a:t>
            </a:r>
          </a:p>
          <a:p>
            <a:pPr lvl="1"/>
            <a:r>
              <a:rPr lang="en-US" dirty="0"/>
              <a:t>Number of classical elementary operations, quantum circuit size, </a:t>
            </a:r>
            <a:r>
              <a:rPr lang="en-US" dirty="0" err="1"/>
              <a:t>etc</a:t>
            </a:r>
            <a:r>
              <a:rPr lang="en-US" dirty="0"/>
              <a:t>…</a:t>
            </a:r>
          </a:p>
          <a:p>
            <a:pPr lvl="1"/>
            <a:r>
              <a:rPr lang="en-US" dirty="0"/>
              <a:t>Consider realistic limitations on circuit depth (e.g. 2</a:t>
            </a:r>
            <a:r>
              <a:rPr lang="en-US" baseline="30000" dirty="0"/>
              <a:t>40</a:t>
            </a:r>
            <a:r>
              <a:rPr lang="en-US" dirty="0"/>
              <a:t> to 2</a:t>
            </a:r>
            <a:r>
              <a:rPr lang="en-US" baseline="30000" dirty="0"/>
              <a:t>80</a:t>
            </a:r>
            <a:r>
              <a:rPr lang="en-US" dirty="0"/>
              <a:t> logical gates)</a:t>
            </a:r>
          </a:p>
          <a:p>
            <a:pPr lvl="1"/>
            <a:r>
              <a:rPr lang="en-US" dirty="0"/>
              <a:t>May also consider expected relative cost of quantum and classical gates.</a:t>
            </a:r>
          </a:p>
          <a:p>
            <a:r>
              <a:rPr lang="en-US" dirty="0"/>
              <a:t>These are understood to be preliminary estimates</a:t>
            </a:r>
          </a:p>
        </p:txBody>
      </p:sp>
      <p:graphicFrame>
        <p:nvGraphicFramePr>
          <p:cNvPr id="4" name="Table 3"/>
          <p:cNvGraphicFramePr>
            <a:graphicFrameLocks noGrp="1"/>
          </p:cNvGraphicFramePr>
          <p:nvPr>
            <p:extLst>
              <p:ext uri="{D42A27DB-BD31-4B8C-83A1-F6EECF244321}">
                <p14:modId xmlns:p14="http://schemas.microsoft.com/office/powerpoint/2010/main" val="1915445836"/>
              </p:ext>
            </p:extLst>
          </p:nvPr>
        </p:nvGraphicFramePr>
        <p:xfrm>
          <a:off x="2019808" y="1842051"/>
          <a:ext cx="8125884" cy="222504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453178185"/>
                    </a:ext>
                  </a:extLst>
                </a:gridCol>
                <a:gridCol w="7287684">
                  <a:extLst>
                    <a:ext uri="{9D8B030D-6E8A-4147-A177-3AD203B41FA5}">
                      <a16:colId xmlns:a16="http://schemas.microsoft.com/office/drawing/2014/main" val="4028195574"/>
                    </a:ext>
                  </a:extLst>
                </a:gridCol>
              </a:tblGrid>
              <a:tr h="370840">
                <a:tc>
                  <a:txBody>
                    <a:bodyPr/>
                    <a:lstStyle/>
                    <a:p>
                      <a:endParaRPr lang="en-US" sz="1600"/>
                    </a:p>
                  </a:txBody>
                  <a:tcPr/>
                </a:tc>
                <a:tc>
                  <a:txBody>
                    <a:bodyPr/>
                    <a:lstStyle/>
                    <a:p>
                      <a:pPr algn="ctr"/>
                      <a:r>
                        <a:rPr lang="en-US" sz="1600"/>
                        <a:t>Security</a:t>
                      </a:r>
                      <a:r>
                        <a:rPr lang="en-US" sz="1600" baseline="0"/>
                        <a:t> Description</a:t>
                      </a:r>
                      <a:endParaRPr lang="en-US" sz="1600"/>
                    </a:p>
                  </a:txBody>
                  <a:tcPr/>
                </a:tc>
                <a:extLst>
                  <a:ext uri="{0D108BD9-81ED-4DB2-BD59-A6C34878D82A}">
                    <a16:rowId xmlns:a16="http://schemas.microsoft.com/office/drawing/2014/main" val="3270265095"/>
                  </a:ext>
                </a:extLst>
              </a:tr>
              <a:tr h="370840">
                <a:tc>
                  <a:txBody>
                    <a:bodyPr/>
                    <a:lstStyle/>
                    <a:p>
                      <a:r>
                        <a:rPr lang="en-US" sz="1600"/>
                        <a:t>I</a:t>
                      </a:r>
                    </a:p>
                  </a:txBody>
                  <a:tcPr/>
                </a:tc>
                <a:tc>
                  <a:txBody>
                    <a:bodyPr/>
                    <a:lstStyle/>
                    <a:p>
                      <a:r>
                        <a:rPr lang="en-US" sz="1600"/>
                        <a:t>At</a:t>
                      </a:r>
                      <a:r>
                        <a:rPr lang="en-US" sz="1600" baseline="0"/>
                        <a:t> least as hard to break as AES128   (exhaustive key search)</a:t>
                      </a:r>
                      <a:endParaRPr lang="en-US" sz="1600"/>
                    </a:p>
                  </a:txBody>
                  <a:tcPr/>
                </a:tc>
                <a:extLst>
                  <a:ext uri="{0D108BD9-81ED-4DB2-BD59-A6C34878D82A}">
                    <a16:rowId xmlns:a16="http://schemas.microsoft.com/office/drawing/2014/main" val="3473665551"/>
                  </a:ext>
                </a:extLst>
              </a:tr>
              <a:tr h="370840">
                <a:tc>
                  <a:txBody>
                    <a:bodyPr/>
                    <a:lstStyle/>
                    <a:p>
                      <a:r>
                        <a:rPr lang="en-US" sz="1600"/>
                        <a:t>II</a:t>
                      </a:r>
                    </a:p>
                  </a:txBody>
                  <a:tcPr/>
                </a:tc>
                <a:tc>
                  <a:txBody>
                    <a:bodyPr/>
                    <a:lstStyle/>
                    <a:p>
                      <a:r>
                        <a:rPr lang="en-US" sz="1600"/>
                        <a:t>At least as hard to break as SHA256   (collision search)</a:t>
                      </a:r>
                    </a:p>
                  </a:txBody>
                  <a:tcPr/>
                </a:tc>
                <a:extLst>
                  <a:ext uri="{0D108BD9-81ED-4DB2-BD59-A6C34878D82A}">
                    <a16:rowId xmlns:a16="http://schemas.microsoft.com/office/drawing/2014/main" val="2582847432"/>
                  </a:ext>
                </a:extLst>
              </a:tr>
              <a:tr h="370840">
                <a:tc>
                  <a:txBody>
                    <a:bodyPr/>
                    <a:lstStyle/>
                    <a:p>
                      <a:r>
                        <a:rPr lang="en-US" sz="1600"/>
                        <a:t>III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AES192    (exhaustive key search)</a:t>
                      </a:r>
                      <a:endParaRPr lang="en-US" sz="1600" dirty="0"/>
                    </a:p>
                  </a:txBody>
                  <a:tcPr/>
                </a:tc>
                <a:extLst>
                  <a:ext uri="{0D108BD9-81ED-4DB2-BD59-A6C34878D82A}">
                    <a16:rowId xmlns:a16="http://schemas.microsoft.com/office/drawing/2014/main" val="842454230"/>
                  </a:ext>
                </a:extLst>
              </a:tr>
              <a:tr h="370840">
                <a:tc>
                  <a:txBody>
                    <a:bodyPr/>
                    <a:lstStyle/>
                    <a:p>
                      <a:r>
                        <a:rPr lang="en-US" sz="1600"/>
                        <a:t>IV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At least as hard to break as SHA384    (collision search)</a:t>
                      </a:r>
                    </a:p>
                  </a:txBody>
                  <a:tcPr/>
                </a:tc>
                <a:extLst>
                  <a:ext uri="{0D108BD9-81ED-4DB2-BD59-A6C34878D82A}">
                    <a16:rowId xmlns:a16="http://schemas.microsoft.com/office/drawing/2014/main" val="846589921"/>
                  </a:ext>
                </a:extLst>
              </a:tr>
              <a:tr h="370840">
                <a:tc>
                  <a:txBody>
                    <a:bodyPr/>
                    <a:lstStyle/>
                    <a:p>
                      <a:r>
                        <a:rPr lang="en-US" sz="1600"/>
                        <a:t>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AES256    (exhaustive key search)</a:t>
                      </a:r>
                      <a:endParaRPr lang="en-US" sz="1600" dirty="0"/>
                    </a:p>
                  </a:txBody>
                  <a:tcPr/>
                </a:tc>
                <a:extLst>
                  <a:ext uri="{0D108BD9-81ED-4DB2-BD59-A6C34878D82A}">
                    <a16:rowId xmlns:a16="http://schemas.microsoft.com/office/drawing/2014/main" val="4127154546"/>
                  </a:ext>
                </a:extLst>
              </a:tr>
            </a:tbl>
          </a:graphicData>
        </a:graphic>
      </p:graphicFrame>
    </p:spTree>
    <p:extLst>
      <p:ext uri="{BB962C8B-B14F-4D97-AF65-F5344CB8AC3E}">
        <p14:creationId xmlns:p14="http://schemas.microsoft.com/office/powerpoint/2010/main" val="320851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699496"/>
            <a:ext cx="11277600" cy="762000"/>
          </a:xfrm>
        </p:spPr>
        <p:txBody>
          <a:bodyPr/>
          <a:lstStyle/>
          <a:p>
            <a:r>
              <a:rPr lang="en-US" dirty="0"/>
              <a:t>Cost and Performance</a:t>
            </a:r>
          </a:p>
        </p:txBody>
      </p:sp>
      <p:sp>
        <p:nvSpPr>
          <p:cNvPr id="3" name="Content Placeholder 2"/>
          <p:cNvSpPr>
            <a:spLocks noGrp="1"/>
          </p:cNvSpPr>
          <p:nvPr>
            <p:ph idx="1"/>
          </p:nvPr>
        </p:nvSpPr>
        <p:spPr>
          <a:xfrm>
            <a:off x="1295400" y="1596889"/>
            <a:ext cx="8229600" cy="4648199"/>
          </a:xfrm>
        </p:spPr>
        <p:txBody>
          <a:bodyPr>
            <a:normAutofit/>
          </a:bodyPr>
          <a:lstStyle/>
          <a:p>
            <a:r>
              <a:rPr lang="en-US" sz="2000" dirty="0"/>
              <a:t>Standardized post-quantum cryptography will be implemented in “classical” platforms </a:t>
            </a:r>
          </a:p>
          <a:p>
            <a:r>
              <a:rPr lang="en-US" dirty="0"/>
              <a:t>Ideally, implementable on wide variety of platforms and applications</a:t>
            </a:r>
          </a:p>
          <a:p>
            <a:r>
              <a:rPr lang="en-US" sz="2000" dirty="0"/>
              <a:t>May need to standardize </a:t>
            </a:r>
            <a:r>
              <a:rPr lang="en-US" sz="2000" dirty="0">
                <a:solidFill>
                  <a:schemeClr val="accent1"/>
                </a:solidFill>
              </a:rPr>
              <a:t>more than one </a:t>
            </a:r>
            <a:r>
              <a:rPr lang="en-US" sz="2000" dirty="0"/>
              <a:t>algorithm for each function to accommodate different application environments</a:t>
            </a:r>
          </a:p>
          <a:p>
            <a:pPr marL="798513" indent="-115888">
              <a:buFont typeface="Arial" panose="020B0604020202020204" pitchFamily="34" charset="0"/>
              <a:buChar char="•"/>
            </a:pPr>
            <a:r>
              <a:rPr lang="en-US" dirty="0"/>
              <a:t>	from extremely processing constrained devices to limited communication bandwidth</a:t>
            </a:r>
          </a:p>
          <a:p>
            <a:r>
              <a:rPr lang="en-US" sz="2000" dirty="0"/>
              <a:t>Allowing parallel implementation for improving efficiency is certainly a plus</a:t>
            </a:r>
          </a:p>
          <a:p>
            <a:endParaRPr lang="en-US" sz="2000" dirty="0"/>
          </a:p>
          <a:p>
            <a:r>
              <a:rPr lang="en-US" sz="2000" dirty="0">
                <a:solidFill>
                  <a:srgbClr val="FF0000"/>
                </a:solidFill>
              </a:rPr>
              <a:t>Preliminary conclusions</a:t>
            </a:r>
            <a:r>
              <a:rPr lang="en-US" sz="2000" dirty="0"/>
              <a:t>:  efficiency likely OK, but key sizes may pose a significant challenge</a:t>
            </a:r>
          </a:p>
          <a:p>
            <a:pPr marL="0" indent="0">
              <a:buNone/>
            </a:pPr>
            <a:endParaRPr lang="en-US" dirty="0"/>
          </a:p>
        </p:txBody>
      </p:sp>
    </p:spTree>
    <p:extLst>
      <p:ext uri="{BB962C8B-B14F-4D97-AF65-F5344CB8AC3E}">
        <p14:creationId xmlns:p14="http://schemas.microsoft.com/office/powerpoint/2010/main" val="36143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9" y="646488"/>
            <a:ext cx="11277600" cy="762000"/>
          </a:xfrm>
        </p:spPr>
        <p:txBody>
          <a:bodyPr/>
          <a:lstStyle/>
          <a:p>
            <a:r>
              <a:rPr lang="en-US" dirty="0"/>
              <a:t>Drop-in Replacements</a:t>
            </a:r>
          </a:p>
        </p:txBody>
      </p:sp>
      <p:sp>
        <p:nvSpPr>
          <p:cNvPr id="3" name="Content Placeholder 2"/>
          <p:cNvSpPr>
            <a:spLocks noGrp="1"/>
          </p:cNvSpPr>
          <p:nvPr>
            <p:ph idx="1"/>
          </p:nvPr>
        </p:nvSpPr>
        <p:spPr>
          <a:xfrm>
            <a:off x="1288617" y="1550505"/>
            <a:ext cx="7670188" cy="4495800"/>
          </a:xfrm>
        </p:spPr>
        <p:txBody>
          <a:bodyPr>
            <a:normAutofit fontScale="85000" lnSpcReduction="10000"/>
          </a:bodyPr>
          <a:lstStyle/>
          <a:p>
            <a:r>
              <a:rPr lang="en-US" dirty="0"/>
              <a:t>We’re looking for quantum-resistant drop-in replacements for existing applications, e.g. Internet Key Exchange (IKE) and Transport Layer Security (TLS)</a:t>
            </a:r>
          </a:p>
          <a:p>
            <a:pPr lvl="1"/>
            <a:r>
              <a:rPr lang="en-US" dirty="0"/>
              <a:t>Key establishment</a:t>
            </a:r>
          </a:p>
          <a:p>
            <a:pPr lvl="2"/>
            <a:r>
              <a:rPr lang="en-US" dirty="0"/>
              <a:t>Ideally, we’d like to have something to replace </a:t>
            </a:r>
            <a:r>
              <a:rPr lang="en-US" dirty="0" err="1"/>
              <a:t>Diffie</a:t>
            </a:r>
            <a:r>
              <a:rPr lang="en-US" dirty="0"/>
              <a:t>-Hellman key exchange</a:t>
            </a:r>
          </a:p>
          <a:p>
            <a:pPr lvl="2"/>
            <a:r>
              <a:rPr lang="en-US" dirty="0"/>
              <a:t>Practically, we have to look into some schemes such as encryption with one-time public key, which are not quite drop-in replacements</a:t>
            </a:r>
          </a:p>
          <a:p>
            <a:pPr lvl="1"/>
            <a:r>
              <a:rPr lang="en-US" dirty="0"/>
              <a:t>Signatures</a:t>
            </a:r>
          </a:p>
          <a:p>
            <a:pPr lvl="2"/>
            <a:r>
              <a:rPr lang="en-US" dirty="0"/>
              <a:t>We’d like to have signatures with reasonable public key size, signature size, and fast signature verification</a:t>
            </a:r>
          </a:p>
          <a:p>
            <a:pPr lvl="2"/>
            <a:r>
              <a:rPr lang="en-US" dirty="0"/>
              <a:t>Practically, we shall prepare to handle probably larger public keys, or/and larger signatures, (and to handle a </a:t>
            </a:r>
            <a:r>
              <a:rPr lang="en-US" dirty="0" err="1"/>
              <a:t>stateful</a:t>
            </a:r>
            <a:r>
              <a:rPr lang="en-US" dirty="0"/>
              <a:t> situation)</a:t>
            </a:r>
          </a:p>
          <a:p>
            <a:r>
              <a:rPr lang="en-US" dirty="0"/>
              <a:t>We need to be realistic about what we can get for the quantum-resistant counterpart for existing applications</a:t>
            </a:r>
          </a:p>
        </p:txBody>
      </p:sp>
      <p:pic>
        <p:nvPicPr>
          <p:cNvPr id="6146" name="Picture 2" descr="Image result for t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805" y="2647891"/>
            <a:ext cx="2860231" cy="261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18" y="685800"/>
            <a:ext cx="11274663" cy="762000"/>
          </a:xfrm>
        </p:spPr>
        <p:txBody>
          <a:bodyPr/>
          <a:lstStyle/>
          <a:p>
            <a:r>
              <a:rPr lang="en-US" dirty="0"/>
              <a:t>Challenges</a:t>
            </a:r>
          </a:p>
        </p:txBody>
      </p:sp>
      <p:sp>
        <p:nvSpPr>
          <p:cNvPr id="3" name="Content Placeholder 2"/>
          <p:cNvSpPr>
            <a:spLocks noGrp="1"/>
          </p:cNvSpPr>
          <p:nvPr>
            <p:ph idx="1"/>
          </p:nvPr>
        </p:nvSpPr>
        <p:spPr>
          <a:xfrm>
            <a:off x="846494" y="1676400"/>
            <a:ext cx="10656710" cy="4648200"/>
          </a:xfrm>
        </p:spPr>
        <p:txBody>
          <a:bodyPr>
            <a:normAutofit fontScale="85000" lnSpcReduction="20000"/>
          </a:bodyPr>
          <a:lstStyle/>
          <a:p>
            <a:r>
              <a:rPr lang="en-US" dirty="0"/>
              <a:t>Uncertainties – Quantum Security</a:t>
            </a:r>
          </a:p>
          <a:p>
            <a:pPr lvl="1"/>
            <a:r>
              <a:rPr lang="en-US" dirty="0"/>
              <a:t>The possibility that new quantum algorithms will be discovered, leading to new attacks </a:t>
            </a:r>
          </a:p>
          <a:p>
            <a:pPr lvl="1"/>
            <a:r>
              <a:rPr lang="en-US" dirty="0"/>
              <a:t>The performance characteristics of future quantum computers, such as their cost, speed and memory size</a:t>
            </a:r>
          </a:p>
          <a:p>
            <a:r>
              <a:rPr lang="en-US" dirty="0"/>
              <a:t>Assess classical security</a:t>
            </a:r>
          </a:p>
          <a:p>
            <a:pPr lvl="1"/>
            <a:r>
              <a:rPr lang="en-US" dirty="0"/>
              <a:t>Most of PQC schemes are relatively new</a:t>
            </a:r>
          </a:p>
          <a:p>
            <a:pPr lvl="1"/>
            <a:r>
              <a:rPr lang="en-US" dirty="0"/>
              <a:t>It takes years to understand their classical security</a:t>
            </a:r>
          </a:p>
          <a:p>
            <a:r>
              <a:rPr lang="en-US" dirty="0"/>
              <a:t>We need to deal with new situations which we haven’t considered before, e.g.</a:t>
            </a:r>
          </a:p>
          <a:p>
            <a:pPr lvl="1"/>
            <a:r>
              <a:rPr lang="en-US" dirty="0"/>
              <a:t>Decryption failure</a:t>
            </a:r>
          </a:p>
          <a:p>
            <a:pPr lvl="1"/>
            <a:r>
              <a:rPr lang="en-US" dirty="0"/>
              <a:t>State management for hash based signatures</a:t>
            </a:r>
          </a:p>
          <a:p>
            <a:pPr lvl="1"/>
            <a:r>
              <a:rPr lang="en-US" dirty="0"/>
              <a:t>Public-key encryption vs. key-exchange issues </a:t>
            </a:r>
          </a:p>
          <a:p>
            <a:pPr lvl="2"/>
            <a:r>
              <a:rPr lang="en-US" dirty="0"/>
              <a:t>Public-key encryption IND-CCA2</a:t>
            </a:r>
          </a:p>
          <a:p>
            <a:pPr lvl="2"/>
            <a:r>
              <a:rPr lang="en-US" dirty="0"/>
              <a:t>Ephemeral key exchange (no key-pair reuse, consider passive attacks, IND-CPA)</a:t>
            </a:r>
          </a:p>
          <a:p>
            <a:pPr lvl="1"/>
            <a:r>
              <a:rPr lang="en-US" dirty="0"/>
              <a:t>Auxiliary functions/algorithms, e.g.</a:t>
            </a:r>
          </a:p>
          <a:p>
            <a:pPr lvl="2"/>
            <a:r>
              <a:rPr lang="en-US" dirty="0"/>
              <a:t>Gaussian simulation</a:t>
            </a:r>
          </a:p>
          <a:p>
            <a:r>
              <a:rPr lang="en-US" dirty="0"/>
              <a:t>We have to move away from many things we have been used with existing schemes</a:t>
            </a:r>
          </a:p>
        </p:txBody>
      </p:sp>
      <p:pic>
        <p:nvPicPr>
          <p:cNvPr id="7170" name="Picture 2" descr="Image result for challe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360" y="3040615"/>
            <a:ext cx="2629821" cy="1919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44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287" y="781878"/>
            <a:ext cx="9594492" cy="702365"/>
          </a:xfrm>
        </p:spPr>
        <p:txBody>
          <a:bodyPr/>
          <a:lstStyle/>
          <a:p>
            <a:r>
              <a:rPr lang="en-US" dirty="0"/>
              <a:t>Transition and Migration</a:t>
            </a:r>
          </a:p>
        </p:txBody>
      </p:sp>
      <p:sp>
        <p:nvSpPr>
          <p:cNvPr id="3" name="Content Placeholder 2"/>
          <p:cNvSpPr>
            <a:spLocks noGrp="1"/>
          </p:cNvSpPr>
          <p:nvPr>
            <p:ph idx="1"/>
          </p:nvPr>
        </p:nvSpPr>
        <p:spPr>
          <a:xfrm>
            <a:off x="1335157" y="1484243"/>
            <a:ext cx="9598204" cy="4465144"/>
          </a:xfrm>
        </p:spPr>
        <p:txBody>
          <a:bodyPr>
            <a:normAutofit fontScale="92500" lnSpcReduction="20000"/>
          </a:bodyPr>
          <a:lstStyle/>
          <a:p>
            <a:endParaRPr lang="en-US" dirty="0"/>
          </a:p>
          <a:p>
            <a:r>
              <a:rPr lang="en-US" dirty="0"/>
              <a:t>NIST will update guidance when PQC standards are available</a:t>
            </a:r>
          </a:p>
          <a:p>
            <a:pPr lvl="1"/>
            <a:r>
              <a:rPr lang="en-US" dirty="0"/>
              <a:t>SP 800-57 Part I specifies “classical” security strength levels 128, 192, and 256 bits are acceptable through 2030</a:t>
            </a:r>
          </a:p>
          <a:p>
            <a:endParaRPr lang="en-US" dirty="0"/>
          </a:p>
          <a:p>
            <a:r>
              <a:rPr lang="en-US" dirty="0"/>
              <a:t>Even with the upcoming PQC transition, still required to move away from weak algorithms/key sizes:</a:t>
            </a:r>
          </a:p>
          <a:p>
            <a:pPr lvl="1"/>
            <a:r>
              <a:rPr lang="en-US" dirty="0"/>
              <a:t>Anything with “classical” security strength less than 112 bits should NOT be used anymore</a:t>
            </a:r>
          </a:p>
          <a:p>
            <a:pPr marL="0" lvl="1" indent="0">
              <a:buNone/>
            </a:pPr>
            <a:endParaRPr lang="en-US" dirty="0">
              <a:solidFill>
                <a:schemeClr val="tx1">
                  <a:lumMod val="65000"/>
                  <a:lumOff val="35000"/>
                </a:schemeClr>
              </a:solidFill>
            </a:endParaRPr>
          </a:p>
          <a:p>
            <a:pPr marL="0" lvl="1" indent="0">
              <a:buNone/>
            </a:pPr>
            <a:r>
              <a:rPr lang="en-US" dirty="0">
                <a:solidFill>
                  <a:schemeClr val="tx1">
                    <a:lumMod val="65000"/>
                    <a:lumOff val="35000"/>
                  </a:schemeClr>
                </a:solidFill>
              </a:rPr>
              <a:t>A “hybrid mode” has been proposed as a transition/migration step towards PQC cryptography</a:t>
            </a:r>
          </a:p>
          <a:p>
            <a:pPr marL="741363">
              <a:buFont typeface="Arial" panose="020B0604020202020204" pitchFamily="34" charset="0"/>
              <a:buChar char="•"/>
            </a:pPr>
            <a:r>
              <a:rPr lang="en-US" dirty="0">
                <a:solidFill>
                  <a:schemeClr val="accent1">
                    <a:lumMod val="50000"/>
                  </a:schemeClr>
                </a:solidFill>
              </a:rPr>
              <a:t>Such a mode combines a classical algorithm with a post-quantum one</a:t>
            </a:r>
          </a:p>
          <a:p>
            <a:pPr marL="741363">
              <a:buFont typeface="Arial" panose="020B0604020202020204" pitchFamily="34" charset="0"/>
              <a:buChar char="•"/>
            </a:pPr>
            <a:r>
              <a:rPr lang="en-US" dirty="0">
                <a:solidFill>
                  <a:schemeClr val="accent1">
                    <a:lumMod val="50000"/>
                  </a:schemeClr>
                </a:solidFill>
              </a:rPr>
              <a:t>Current FIPS 140 validation will only validate the NIST-approved (classical) component</a:t>
            </a:r>
          </a:p>
          <a:p>
            <a:pPr marL="741363">
              <a:buFont typeface="Arial" panose="020B0604020202020204" pitchFamily="34" charset="0"/>
              <a:buChar char="•"/>
            </a:pPr>
            <a:r>
              <a:rPr lang="en-US" dirty="0">
                <a:solidFill>
                  <a:schemeClr val="accent1">
                    <a:lumMod val="50000"/>
                  </a:schemeClr>
                </a:solidFill>
              </a:rPr>
              <a:t>The PQC standardization will only consider the post-quantum component</a:t>
            </a:r>
          </a:p>
          <a:p>
            <a:pPr marL="342900" lvl="1" indent="-342900"/>
            <a:endParaRPr lang="en-US" dirty="0">
              <a:solidFill>
                <a:schemeClr val="tx1">
                  <a:lumMod val="65000"/>
                  <a:lumOff val="35000"/>
                </a:schemeClr>
              </a:solidFill>
            </a:endParaRPr>
          </a:p>
          <a:p>
            <a:pPr marL="0" lvl="1" indent="0">
              <a:buNone/>
            </a:pPr>
            <a:endParaRPr lang="en-US" dirty="0"/>
          </a:p>
        </p:txBody>
      </p:sp>
    </p:spTree>
    <p:extLst>
      <p:ext uri="{BB962C8B-B14F-4D97-AF65-F5344CB8AC3E}">
        <p14:creationId xmlns:p14="http://schemas.microsoft.com/office/powerpoint/2010/main" val="273662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2" y="755374"/>
            <a:ext cx="8909366" cy="671290"/>
          </a:xfrm>
        </p:spPr>
        <p:txBody>
          <a:bodyPr>
            <a:normAutofit/>
          </a:bodyPr>
          <a:lstStyle/>
          <a:p>
            <a:r>
              <a:rPr lang="en-US" dirty="0"/>
              <a:t>Interactions with Standards Organizations</a:t>
            </a:r>
          </a:p>
        </p:txBody>
      </p:sp>
      <p:sp>
        <p:nvSpPr>
          <p:cNvPr id="3" name="Content Placeholder 2"/>
          <p:cNvSpPr>
            <a:spLocks noGrp="1"/>
          </p:cNvSpPr>
          <p:nvPr>
            <p:ph idx="1"/>
          </p:nvPr>
        </p:nvSpPr>
        <p:spPr>
          <a:xfrm>
            <a:off x="1086679" y="1553817"/>
            <a:ext cx="8686800" cy="4495800"/>
          </a:xfrm>
        </p:spPr>
        <p:txBody>
          <a:bodyPr>
            <a:normAutofit fontScale="92500" lnSpcReduction="10000"/>
          </a:bodyPr>
          <a:lstStyle/>
          <a:p>
            <a:r>
              <a:rPr lang="en-US" dirty="0"/>
              <a:t>We are aware that many international/industry standards organizations and expert groups are working on or planning to work on post quantum cryptography standards/recommendations</a:t>
            </a:r>
          </a:p>
          <a:p>
            <a:pPr lvl="1"/>
            <a:r>
              <a:rPr lang="en-US" dirty="0"/>
              <a:t>IEEE P1363.3 has standardized some lattice-based schemes</a:t>
            </a:r>
          </a:p>
          <a:p>
            <a:pPr lvl="1"/>
            <a:r>
              <a:rPr lang="en-US" dirty="0"/>
              <a:t>IETF is taking action in specifying </a:t>
            </a:r>
            <a:r>
              <a:rPr lang="en-US" dirty="0" err="1"/>
              <a:t>stateful</a:t>
            </a:r>
            <a:r>
              <a:rPr lang="en-US" dirty="0"/>
              <a:t> hash-based signatures</a:t>
            </a:r>
          </a:p>
          <a:p>
            <a:pPr lvl="1"/>
            <a:r>
              <a:rPr lang="en-US" dirty="0"/>
              <a:t>ETSI released quantum-safe cryptography report</a:t>
            </a:r>
          </a:p>
          <a:p>
            <a:pPr lvl="1"/>
            <a:r>
              <a:rPr lang="en-US" dirty="0"/>
              <a:t>EU expert groups </a:t>
            </a:r>
            <a:r>
              <a:rPr lang="en-US" dirty="0" err="1"/>
              <a:t>PQCrypto</a:t>
            </a:r>
            <a:r>
              <a:rPr lang="en-US" dirty="0"/>
              <a:t> and </a:t>
            </a:r>
            <a:r>
              <a:rPr lang="en-US" dirty="0" err="1"/>
              <a:t>SafeCrypto</a:t>
            </a:r>
            <a:r>
              <a:rPr lang="en-US" dirty="0"/>
              <a:t> made recommendations and released reports</a:t>
            </a:r>
          </a:p>
          <a:p>
            <a:pPr lvl="1"/>
            <a:r>
              <a:rPr lang="en-US" dirty="0"/>
              <a:t>ISO/IEC JTC 1 SC27 has already had three six months study periods for quantum-resistant cryptography</a:t>
            </a:r>
          </a:p>
          <a:p>
            <a:endParaRPr lang="en-US" dirty="0"/>
          </a:p>
          <a:p>
            <a:r>
              <a:rPr lang="en-US" dirty="0"/>
              <a:t>NIST is interacting and collaborating with these organizations and groups</a:t>
            </a:r>
          </a:p>
          <a:p>
            <a:r>
              <a:rPr lang="en-US" dirty="0"/>
              <a:t>NIST plan to consider hash-based signatures as an early candidates for standardization, but probably just for specific applications like code signing</a:t>
            </a:r>
          </a:p>
        </p:txBody>
      </p:sp>
    </p:spTree>
    <p:extLst>
      <p:ext uri="{BB962C8B-B14F-4D97-AF65-F5344CB8AC3E}">
        <p14:creationId xmlns:p14="http://schemas.microsoft.com/office/powerpoint/2010/main" val="303664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8" y="726001"/>
            <a:ext cx="11277600" cy="762000"/>
          </a:xfrm>
        </p:spPr>
        <p:txBody>
          <a:bodyPr/>
          <a:lstStyle/>
          <a:p>
            <a:r>
              <a:rPr lang="en-US" dirty="0"/>
              <a:t>Summary</a:t>
            </a:r>
          </a:p>
        </p:txBody>
      </p:sp>
      <p:sp>
        <p:nvSpPr>
          <p:cNvPr id="3" name="Content Placeholder 2"/>
          <p:cNvSpPr>
            <a:spLocks noGrp="1"/>
          </p:cNvSpPr>
          <p:nvPr>
            <p:ph idx="1"/>
          </p:nvPr>
        </p:nvSpPr>
        <p:spPr>
          <a:xfrm>
            <a:off x="1142999" y="1676400"/>
            <a:ext cx="6450497" cy="4711148"/>
          </a:xfrm>
        </p:spPr>
        <p:txBody>
          <a:bodyPr>
            <a:normAutofit/>
          </a:bodyPr>
          <a:lstStyle/>
          <a:p>
            <a:r>
              <a:rPr lang="en-US" dirty="0"/>
              <a:t>Quantum computers have HUGE potential</a:t>
            </a:r>
          </a:p>
          <a:p>
            <a:endParaRPr lang="en-US" dirty="0"/>
          </a:p>
          <a:p>
            <a:r>
              <a:rPr lang="en-US" dirty="0"/>
              <a:t>Post-quantum cryptography standardization is going to be a long journey</a:t>
            </a:r>
          </a:p>
          <a:p>
            <a:endParaRPr lang="en-US" dirty="0"/>
          </a:p>
          <a:p>
            <a:r>
              <a:rPr lang="en-US" dirty="0"/>
              <a:t>After the first mile, we have observed many complexities and challenges</a:t>
            </a:r>
          </a:p>
          <a:p>
            <a:endParaRPr lang="en-US" dirty="0"/>
          </a:p>
          <a:p>
            <a:r>
              <a:rPr lang="en-US" dirty="0"/>
              <a:t>Be prepared to transition to new algorithms in 10 years</a:t>
            </a:r>
          </a:p>
          <a:p>
            <a:endParaRPr lang="en-US" dirty="0"/>
          </a:p>
          <a:p>
            <a:r>
              <a:rPr lang="en-US" dirty="0"/>
              <a:t>We will continue to work with the community towards PQC standardization</a:t>
            </a:r>
          </a:p>
        </p:txBody>
      </p:sp>
      <p:pic>
        <p:nvPicPr>
          <p:cNvPr id="4" name="Picture 2" descr="https://s-media-cache-ak0.pinimg.com/originals/20/d6/14/20d614184b6e8849eb996dec471de7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3373" y="1488001"/>
            <a:ext cx="3050597" cy="22969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88483" y="4910220"/>
            <a:ext cx="3280379" cy="14773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See </a:t>
            </a:r>
            <a:r>
              <a:rPr lang="en-US" sz="2000" dirty="0">
                <a:latin typeface="Arial" panose="020B0604020202020204" pitchFamily="34" charset="0"/>
                <a:cs typeface="Arial" panose="020B0604020202020204" pitchFamily="34" charset="0"/>
                <a:hlinkClick r:id="rId4"/>
              </a:rPr>
              <a:t>www.nist.gov/pqcrypto</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Sign up for the pqc-forum for announcements and discussion</a:t>
            </a:r>
          </a:p>
          <a:p>
            <a:endParaRPr lang="en-US" dirty="0"/>
          </a:p>
        </p:txBody>
      </p:sp>
    </p:spTree>
    <p:extLst>
      <p:ext uri="{BB962C8B-B14F-4D97-AF65-F5344CB8AC3E}">
        <p14:creationId xmlns:p14="http://schemas.microsoft.com/office/powerpoint/2010/main" val="58050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02" y="609670"/>
            <a:ext cx="11277600" cy="762000"/>
          </a:xfrm>
        </p:spPr>
        <p:txBody>
          <a:bodyPr/>
          <a:lstStyle/>
          <a:p>
            <a:r>
              <a:rPr lang="en-US" dirty="0"/>
              <a:t>Quantum Computers</a:t>
            </a:r>
          </a:p>
        </p:txBody>
      </p:sp>
      <p:sp>
        <p:nvSpPr>
          <p:cNvPr id="3" name="Content Placeholder 2"/>
          <p:cNvSpPr>
            <a:spLocks noGrp="1"/>
          </p:cNvSpPr>
          <p:nvPr>
            <p:ph idx="1"/>
          </p:nvPr>
        </p:nvSpPr>
        <p:spPr>
          <a:xfrm>
            <a:off x="838200" y="1577431"/>
            <a:ext cx="9455331" cy="4351338"/>
          </a:xfrm>
        </p:spPr>
        <p:txBody>
          <a:bodyPr>
            <a:normAutofit lnSpcReduction="10000"/>
          </a:bodyPr>
          <a:lstStyle/>
          <a:p>
            <a:r>
              <a:rPr lang="en-US" dirty="0"/>
              <a:t>Difficulties</a:t>
            </a:r>
          </a:p>
          <a:p>
            <a:pPr lvl="1"/>
            <a:r>
              <a:rPr lang="en-US" dirty="0"/>
              <a:t>When a measurement is made on quantum system, superposition collapses</a:t>
            </a:r>
          </a:p>
          <a:p>
            <a:pPr lvl="1"/>
            <a:r>
              <a:rPr lang="en-US" dirty="0"/>
              <a:t>Quantum states are very fragile and must be extremely well isolated</a:t>
            </a:r>
          </a:p>
          <a:p>
            <a:pPr lvl="1"/>
            <a:r>
              <a:rPr lang="en-US" dirty="0"/>
              <a:t>Intersection of many developing fields: superconductors, nanotechnology, quantum electronics, </a:t>
            </a:r>
            <a:r>
              <a:rPr lang="en-US" dirty="0" err="1"/>
              <a:t>etc</a:t>
            </a:r>
            <a:r>
              <a:rPr lang="en-US" dirty="0"/>
              <a:t>…</a:t>
            </a:r>
          </a:p>
          <a:p>
            <a:pPr lvl="1"/>
            <a:endParaRPr lang="en-US" dirty="0"/>
          </a:p>
          <a:p>
            <a:r>
              <a:rPr lang="en-US" dirty="0"/>
              <a:t>1998 – 2 qubits</a:t>
            </a:r>
          </a:p>
          <a:p>
            <a:r>
              <a:rPr lang="en-US" dirty="0"/>
              <a:t>2000 – 4, 5, and then 7 qubits</a:t>
            </a:r>
          </a:p>
          <a:p>
            <a:r>
              <a:rPr lang="en-US" dirty="0"/>
              <a:t>2006 – 12 qubits</a:t>
            </a:r>
          </a:p>
          <a:p>
            <a:r>
              <a:rPr lang="en-US" dirty="0"/>
              <a:t>2011 – 14 qubits</a:t>
            </a:r>
          </a:p>
          <a:p>
            <a:r>
              <a:rPr lang="en-US" dirty="0"/>
              <a:t>2017 </a:t>
            </a:r>
            <a:r>
              <a:rPr lang="en-US" dirty="0"/>
              <a:t>– </a:t>
            </a:r>
            <a:r>
              <a:rPr lang="en-US" dirty="0"/>
              <a:t>	20, 49 qubits ?? (Google)  </a:t>
            </a:r>
          </a:p>
          <a:p>
            <a:r>
              <a:rPr lang="en-US" dirty="0"/>
              <a:t>Measuring qubits is not best metric</a:t>
            </a:r>
          </a:p>
        </p:txBody>
      </p:sp>
      <p:pic>
        <p:nvPicPr>
          <p:cNvPr id="4" name="Picture 3"/>
          <p:cNvPicPr>
            <a:picLocks noChangeAspect="1"/>
          </p:cNvPicPr>
          <p:nvPr/>
        </p:nvPicPr>
        <p:blipFill>
          <a:blip r:embed="rId3"/>
          <a:stretch>
            <a:fillRect/>
          </a:stretch>
        </p:blipFill>
        <p:spPr>
          <a:xfrm>
            <a:off x="6240714" y="3198017"/>
            <a:ext cx="1799925" cy="1846637"/>
          </a:xfrm>
          <a:prstGeom prst="rect">
            <a:avLst/>
          </a:prstGeom>
        </p:spPr>
      </p:pic>
      <p:sp>
        <p:nvSpPr>
          <p:cNvPr id="5" name="TextBox 4"/>
          <p:cNvSpPr txBox="1"/>
          <p:nvPr/>
        </p:nvSpPr>
        <p:spPr>
          <a:xfrm>
            <a:off x="6818015" y="5230126"/>
            <a:ext cx="4617124" cy="369332"/>
          </a:xfrm>
          <a:prstGeom prst="rect">
            <a:avLst/>
          </a:prstGeom>
          <a:noFill/>
        </p:spPr>
        <p:txBody>
          <a:bodyPr wrap="square" rtlCol="0">
            <a:spAutoFit/>
          </a:bodyPr>
          <a:lstStyle/>
          <a:p>
            <a:r>
              <a:rPr lang="en-US"/>
              <a:t>IBM’s </a:t>
            </a:r>
            <a:r>
              <a:rPr lang="en-US" dirty="0"/>
              <a:t>5 qubit and 16 qubit processors</a:t>
            </a:r>
          </a:p>
        </p:txBody>
      </p:sp>
      <p:pic>
        <p:nvPicPr>
          <p:cNvPr id="1026" name="Picture 2" descr="IBM builds its most powerful universal quantum computing process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2481" y="3180291"/>
            <a:ext cx="2794358" cy="186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68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81" y="582204"/>
            <a:ext cx="11277600" cy="762000"/>
          </a:xfrm>
        </p:spPr>
        <p:txBody>
          <a:bodyPr/>
          <a:lstStyle/>
          <a:p>
            <a:r>
              <a:rPr lang="en-US" dirty="0"/>
              <a:t>Threshold Theorem	</a:t>
            </a:r>
          </a:p>
        </p:txBody>
      </p:sp>
      <p:sp>
        <p:nvSpPr>
          <p:cNvPr id="3" name="Content Placeholder 2"/>
          <p:cNvSpPr>
            <a:spLocks noGrp="1"/>
          </p:cNvSpPr>
          <p:nvPr>
            <p:ph idx="1"/>
          </p:nvPr>
        </p:nvSpPr>
        <p:spPr>
          <a:xfrm>
            <a:off x="838200" y="1402291"/>
            <a:ext cx="10515600" cy="4930775"/>
          </a:xfrm>
        </p:spPr>
        <p:txBody>
          <a:bodyPr>
            <a:normAutofit/>
          </a:bodyPr>
          <a:lstStyle/>
          <a:p>
            <a:r>
              <a:rPr lang="en-US" dirty="0"/>
              <a:t>If error per quantum computation can be brought below (roughly) 0.5%, arbitrarily long quantum computations can be performed by correcting errors as you go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Theorists improve error correction schemes to tolerate higher error rates</a:t>
            </a:r>
          </a:p>
          <a:p>
            <a:r>
              <a:rPr lang="en-US" dirty="0"/>
              <a:t>Experimentalists achieve lower error rates</a:t>
            </a:r>
          </a:p>
          <a:p>
            <a:endParaRPr lang="en-US" dirty="0"/>
          </a:p>
        </p:txBody>
      </p:sp>
      <p:grpSp>
        <p:nvGrpSpPr>
          <p:cNvPr id="12" name="Group 11"/>
          <p:cNvGrpSpPr/>
          <p:nvPr/>
        </p:nvGrpSpPr>
        <p:grpSpPr>
          <a:xfrm>
            <a:off x="1445880" y="2727855"/>
            <a:ext cx="9300240" cy="2221560"/>
            <a:chOff x="1408373" y="3206254"/>
            <a:chExt cx="9300240" cy="2221560"/>
          </a:xfrm>
        </p:grpSpPr>
        <p:sp>
          <p:nvSpPr>
            <p:cNvPr id="4" name="CustomShape 2"/>
            <p:cNvSpPr/>
            <p:nvPr/>
          </p:nvSpPr>
          <p:spPr>
            <a:xfrm>
              <a:off x="1408373" y="3206254"/>
              <a:ext cx="2483280" cy="1377000"/>
            </a:xfrm>
            <a:prstGeom prst="rect">
              <a:avLst/>
            </a:prstGeom>
            <a:solidFill>
              <a:srgbClr val="E6E64C"/>
            </a:solidFill>
            <a:ln w="18360">
              <a:solidFill>
                <a:srgbClr val="000000"/>
              </a:solidFill>
              <a:round/>
            </a:ln>
          </p:spPr>
          <p:style>
            <a:lnRef idx="0">
              <a:scrgbClr r="0" g="0" b="0"/>
            </a:lnRef>
            <a:fillRef idx="0">
              <a:scrgbClr r="0" g="0" b="0"/>
            </a:fillRef>
            <a:effectRef idx="0">
              <a:scrgbClr r="0" g="0" b="0"/>
            </a:effectRef>
            <a:fontRef idx="minor"/>
          </p:style>
          <p:txBody>
            <a:bodyPr wrap="none" lIns="99000" tIns="54000" rIns="99000" bIns="54000" anchor="ctr"/>
            <a:lstStyle/>
            <a:p>
              <a:pPr algn="ctr"/>
              <a:r>
                <a:rPr lang="en-US" sz="3200" dirty="0">
                  <a:latin typeface="Arial"/>
                </a:rPr>
                <a:t>Threshold</a:t>
              </a:r>
              <a:endParaRPr dirty="0"/>
            </a:p>
            <a:p>
              <a:pPr algn="ctr"/>
              <a:r>
                <a:rPr lang="en-US" sz="3200" dirty="0">
                  <a:latin typeface="Arial"/>
                </a:rPr>
                <a:t>Theorems</a:t>
              </a:r>
              <a:endParaRPr dirty="0"/>
            </a:p>
          </p:txBody>
        </p:sp>
        <p:sp>
          <p:nvSpPr>
            <p:cNvPr id="5" name="CustomShape 3"/>
            <p:cNvSpPr/>
            <p:nvPr/>
          </p:nvSpPr>
          <p:spPr>
            <a:xfrm>
              <a:off x="7867599" y="3241174"/>
              <a:ext cx="2841014" cy="1377000"/>
            </a:xfrm>
            <a:prstGeom prst="rect">
              <a:avLst/>
            </a:prstGeom>
            <a:solidFill>
              <a:srgbClr val="E6E64C"/>
            </a:solidFill>
            <a:ln w="18360">
              <a:solidFill>
                <a:srgbClr val="000000"/>
              </a:solidFill>
              <a:round/>
            </a:ln>
          </p:spPr>
          <p:style>
            <a:lnRef idx="0">
              <a:scrgbClr r="0" g="0" b="0"/>
            </a:lnRef>
            <a:fillRef idx="0">
              <a:scrgbClr r="0" g="0" b="0"/>
            </a:fillRef>
            <a:effectRef idx="0">
              <a:scrgbClr r="0" g="0" b="0"/>
            </a:effectRef>
            <a:fontRef idx="minor"/>
          </p:style>
          <p:txBody>
            <a:bodyPr wrap="none" lIns="99000" tIns="54000" rIns="99000" bIns="54000" anchor="ctr"/>
            <a:lstStyle/>
            <a:p>
              <a:pPr algn="ctr"/>
              <a:r>
                <a:rPr lang="en-US" sz="3200" dirty="0">
                  <a:latin typeface="Arial"/>
                </a:rPr>
                <a:t>Experimental</a:t>
              </a:r>
              <a:endParaRPr dirty="0"/>
            </a:p>
            <a:p>
              <a:pPr algn="ctr"/>
              <a:r>
                <a:rPr lang="en-US" sz="3200" dirty="0">
                  <a:latin typeface="Arial"/>
                </a:rPr>
                <a:t>Error Rates</a:t>
              </a:r>
              <a:endParaRPr dirty="0"/>
            </a:p>
          </p:txBody>
        </p:sp>
        <p:sp>
          <p:nvSpPr>
            <p:cNvPr id="6" name="CustomShape 6"/>
            <p:cNvSpPr/>
            <p:nvPr/>
          </p:nvSpPr>
          <p:spPr>
            <a:xfrm>
              <a:off x="5719013" y="3700174"/>
              <a:ext cx="467280" cy="433080"/>
            </a:xfrm>
            <a:prstGeom prst="star5">
              <a:avLst/>
            </a:prstGeom>
            <a:solidFill>
              <a:srgbClr val="FFFF00"/>
            </a:solidFill>
            <a:ln>
              <a:solidFill>
                <a:srgbClr val="000000"/>
              </a:solidFill>
            </a:ln>
          </p:spPr>
          <p:style>
            <a:lnRef idx="0">
              <a:scrgbClr r="0" g="0" b="0"/>
            </a:lnRef>
            <a:fillRef idx="0">
              <a:scrgbClr r="0" g="0" b="0"/>
            </a:fillRef>
            <a:effectRef idx="0">
              <a:scrgbClr r="0" g="0" b="0"/>
            </a:effectRef>
            <a:fontRef idx="minor"/>
          </p:style>
        </p:sp>
        <p:sp>
          <p:nvSpPr>
            <p:cNvPr id="7" name="TextShape 7"/>
            <p:cNvSpPr txBox="1"/>
            <p:nvPr/>
          </p:nvSpPr>
          <p:spPr>
            <a:xfrm>
              <a:off x="1969253" y="4730494"/>
              <a:ext cx="1331336" cy="602280"/>
            </a:xfrm>
            <a:prstGeom prst="rect">
              <a:avLst/>
            </a:prstGeom>
            <a:noFill/>
            <a:ln>
              <a:noFill/>
            </a:ln>
          </p:spPr>
          <p:txBody>
            <a:bodyPr lIns="90000" tIns="45000" rIns="90000" bIns="45000"/>
            <a:lstStyle/>
            <a:p>
              <a:r>
                <a:rPr lang="en-US" dirty="0">
                  <a:latin typeface="Arial"/>
                </a:rPr>
                <a:t>0.0001%</a:t>
              </a:r>
              <a:endParaRPr dirty="0"/>
            </a:p>
            <a:p>
              <a:r>
                <a:rPr lang="en-US" dirty="0">
                  <a:latin typeface="Arial"/>
                </a:rPr>
                <a:t>(1997)</a:t>
              </a:r>
              <a:endParaRPr dirty="0"/>
            </a:p>
          </p:txBody>
        </p:sp>
        <p:sp>
          <p:nvSpPr>
            <p:cNvPr id="8" name="TextShape 8"/>
            <p:cNvSpPr txBox="1"/>
            <p:nvPr/>
          </p:nvSpPr>
          <p:spPr>
            <a:xfrm>
              <a:off x="5562412" y="4721854"/>
              <a:ext cx="1116831" cy="602280"/>
            </a:xfrm>
            <a:prstGeom prst="rect">
              <a:avLst/>
            </a:prstGeom>
            <a:noFill/>
            <a:ln>
              <a:noFill/>
            </a:ln>
          </p:spPr>
          <p:txBody>
            <a:bodyPr lIns="90000" tIns="45000" rIns="90000" bIns="45000"/>
            <a:lstStyle/>
            <a:p>
              <a:pPr algn="ctr"/>
              <a:r>
                <a:rPr lang="en-US" dirty="0">
                  <a:latin typeface="Arial"/>
                </a:rPr>
                <a:t>0.5%</a:t>
              </a:r>
              <a:endParaRPr dirty="0"/>
            </a:p>
            <a:p>
              <a:pPr algn="ctr"/>
              <a:r>
                <a:rPr lang="en-US" dirty="0">
                  <a:latin typeface="Arial"/>
                </a:rPr>
                <a:t>(2015)</a:t>
              </a:r>
              <a:endParaRPr dirty="0"/>
            </a:p>
          </p:txBody>
        </p:sp>
        <p:sp>
          <p:nvSpPr>
            <p:cNvPr id="9" name="TextShape 9"/>
            <p:cNvSpPr txBox="1"/>
            <p:nvPr/>
          </p:nvSpPr>
          <p:spPr>
            <a:xfrm>
              <a:off x="9009412" y="4825534"/>
              <a:ext cx="1106739" cy="602280"/>
            </a:xfrm>
            <a:prstGeom prst="rect">
              <a:avLst/>
            </a:prstGeom>
            <a:noFill/>
            <a:ln>
              <a:noFill/>
            </a:ln>
          </p:spPr>
          <p:txBody>
            <a:bodyPr lIns="90000" tIns="45000" rIns="90000" bIns="45000"/>
            <a:lstStyle/>
            <a:p>
              <a:pPr algn="ctr"/>
              <a:r>
                <a:rPr lang="en-US" dirty="0">
                  <a:latin typeface="Arial"/>
                </a:rPr>
                <a:t>5%</a:t>
              </a:r>
              <a:endParaRPr dirty="0"/>
            </a:p>
            <a:p>
              <a:pPr algn="ctr"/>
              <a:r>
                <a:rPr lang="en-US" dirty="0">
                  <a:latin typeface="Arial"/>
                </a:rPr>
                <a:t>(1995)</a:t>
              </a:r>
              <a:endParaRPr dirty="0"/>
            </a:p>
          </p:txBody>
        </p:sp>
        <p:sp>
          <p:nvSpPr>
            <p:cNvPr id="10" name="Right Arrow 9"/>
            <p:cNvSpPr/>
            <p:nvPr/>
          </p:nvSpPr>
          <p:spPr>
            <a:xfrm>
              <a:off x="4127777" y="3759731"/>
              <a:ext cx="1316511" cy="4310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a:off x="6364680" y="3759731"/>
              <a:ext cx="1316510" cy="4310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589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719133"/>
            <a:ext cx="11277600" cy="762000"/>
          </a:xfrm>
        </p:spPr>
        <p:txBody>
          <a:bodyPr/>
          <a:lstStyle/>
          <a:p>
            <a:r>
              <a:rPr lang="en-US" dirty="0"/>
              <a:t>Quantum Computing Progress</a:t>
            </a:r>
          </a:p>
        </p:txBody>
      </p:sp>
      <p:sp>
        <p:nvSpPr>
          <p:cNvPr id="3" name="Content Placeholder 2"/>
          <p:cNvSpPr>
            <a:spLocks noGrp="1"/>
          </p:cNvSpPr>
          <p:nvPr>
            <p:ph idx="1"/>
          </p:nvPr>
        </p:nvSpPr>
        <p:spPr>
          <a:xfrm>
            <a:off x="609600" y="1756880"/>
            <a:ext cx="10972801" cy="4872519"/>
          </a:xfrm>
        </p:spPr>
        <p:txBody>
          <a:bodyPr/>
          <a:lstStyle/>
          <a:p>
            <a:r>
              <a:rPr lang="en-US" dirty="0"/>
              <a:t>A lot of progress, but still a long way to go</a:t>
            </a:r>
          </a:p>
        </p:txBody>
      </p:sp>
      <p:grpSp>
        <p:nvGrpSpPr>
          <p:cNvPr id="4" name="Group 3"/>
          <p:cNvGrpSpPr/>
          <p:nvPr/>
        </p:nvGrpSpPr>
        <p:grpSpPr>
          <a:xfrm>
            <a:off x="2446743" y="2675467"/>
            <a:ext cx="7298513" cy="3297185"/>
            <a:chOff x="2167220" y="540173"/>
            <a:chExt cx="8181543" cy="4213279"/>
          </a:xfrm>
        </p:grpSpPr>
        <p:pic>
          <p:nvPicPr>
            <p:cNvPr id="5" name="Picture 4"/>
            <p:cNvPicPr/>
            <p:nvPr/>
          </p:nvPicPr>
          <p:blipFill>
            <a:blip r:embed="rId3"/>
            <a:stretch/>
          </p:blipFill>
          <p:spPr>
            <a:xfrm>
              <a:off x="2167220" y="540173"/>
              <a:ext cx="7533674" cy="3899104"/>
            </a:xfrm>
            <a:prstGeom prst="rect">
              <a:avLst/>
            </a:prstGeom>
            <a:ln>
              <a:noFill/>
            </a:ln>
          </p:spPr>
        </p:pic>
        <p:sp>
          <p:nvSpPr>
            <p:cNvPr id="6" name="TextShape 1"/>
            <p:cNvSpPr txBox="1"/>
            <p:nvPr/>
          </p:nvSpPr>
          <p:spPr>
            <a:xfrm>
              <a:off x="5389312" y="4439277"/>
              <a:ext cx="4959451" cy="314175"/>
            </a:xfrm>
            <a:prstGeom prst="rect">
              <a:avLst/>
            </a:prstGeom>
            <a:noFill/>
            <a:ln>
              <a:noFill/>
            </a:ln>
          </p:spPr>
          <p:txBody>
            <a:bodyPr lIns="81646" tIns="40823" rIns="81646" bIns="40823"/>
            <a:lstStyle/>
            <a:p>
              <a:r>
                <a:rPr lang="en-US" sz="1633" dirty="0">
                  <a:latin typeface="Arial"/>
                </a:rPr>
                <a:t>[Image credit: M. </a:t>
              </a:r>
              <a:r>
                <a:rPr lang="en-US" sz="1633" dirty="0" err="1">
                  <a:latin typeface="Arial"/>
                </a:rPr>
                <a:t>Devoret</a:t>
              </a:r>
              <a:r>
                <a:rPr lang="en-US" sz="1633" dirty="0">
                  <a:latin typeface="Arial"/>
                </a:rPr>
                <a:t> and R. </a:t>
              </a:r>
              <a:r>
                <a:rPr lang="en-US" sz="1633" dirty="0" err="1">
                  <a:latin typeface="Arial"/>
                </a:rPr>
                <a:t>Schoelkopf</a:t>
              </a:r>
              <a:r>
                <a:rPr lang="en-US" sz="1633" dirty="0">
                  <a:latin typeface="Arial"/>
                </a:rPr>
                <a:t>]</a:t>
              </a:r>
              <a:endParaRPr sz="1633" dirty="0"/>
            </a:p>
          </p:txBody>
        </p:sp>
      </p:grpSp>
    </p:spTree>
    <p:extLst>
      <p:ext uri="{BB962C8B-B14F-4D97-AF65-F5344CB8AC3E}">
        <p14:creationId xmlns:p14="http://schemas.microsoft.com/office/powerpoint/2010/main" val="80349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63" y="756873"/>
            <a:ext cx="11277600" cy="762000"/>
          </a:xfrm>
        </p:spPr>
        <p:txBody>
          <a:bodyPr/>
          <a:lstStyle/>
          <a:p>
            <a:r>
              <a:rPr lang="en-US" dirty="0"/>
              <a:t>Quantum Algorithms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0" y="1653538"/>
                <a:ext cx="8863173" cy="4975862"/>
              </a:xfrm>
            </p:spPr>
            <p:txBody>
              <a:bodyPr>
                <a:normAutofit/>
              </a:bodyPr>
              <a:lstStyle/>
              <a:p>
                <a:r>
                  <a:rPr lang="en-US" dirty="0"/>
                  <a:t>1994, Peter Shor created a quantum algorithm that would </a:t>
                </a:r>
              </a:p>
              <a:p>
                <a:pPr marL="0" indent="0">
                  <a:buNone/>
                </a:pPr>
                <a:r>
                  <a:rPr lang="en-US" dirty="0"/>
                  <a:t>   give an exponential speed-up over classical computers</a:t>
                </a:r>
              </a:p>
              <a:p>
                <a:pPr lvl="1"/>
                <a:r>
                  <a:rPr lang="en-US" dirty="0"/>
                  <a:t>Factoring large integers</a:t>
                </a:r>
              </a:p>
              <a:p>
                <a:pPr lvl="1"/>
                <a:r>
                  <a:rPr lang="en-US" dirty="0"/>
                  <a:t>Finding discrete logarithms</a:t>
                </a:r>
              </a:p>
              <a:p>
                <a:endParaRPr lang="en-US" dirty="0"/>
              </a:p>
              <a:p>
                <a:r>
                  <a:rPr lang="en-US" dirty="0"/>
                  <a:t>Grover’s algorithm – polynomial speed-up in unstructured search, from O(</a:t>
                </a:r>
                <a:r>
                  <a:rPr lang="en-US" i="1" dirty="0"/>
                  <a:t>N</a:t>
                </a:r>
                <a:r>
                  <a:rPr lang="en-US" dirty="0"/>
                  <a:t>) to O(</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𝑁</m:t>
                        </m:r>
                      </m:e>
                    </m:rad>
                  </m:oMath>
                </a14:m>
                <a:r>
                  <a:rPr lang="en-US" dirty="0"/>
                  <a:t>)</a:t>
                </a:r>
              </a:p>
              <a:p>
                <a:endParaRPr lang="en-US" dirty="0"/>
              </a:p>
              <a:p>
                <a:r>
                  <a:rPr lang="en-US" dirty="0"/>
                  <a:t>Simulating the dynamics of molecules, superconductors, photosynthesis, among many, many others </a:t>
                </a:r>
              </a:p>
              <a:p>
                <a:pPr lvl="1"/>
                <a:r>
                  <a:rPr lang="en-US" sz="1600" dirty="0"/>
                  <a:t>see </a:t>
                </a:r>
                <a:r>
                  <a:rPr lang="en-US" sz="1600" dirty="0">
                    <a:hlinkClick r:id="rId2"/>
                  </a:rPr>
                  <a:t>http://math.nist.gov/quantum/zoo</a:t>
                </a:r>
                <a:endParaRPr lang="en-US" sz="1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653538"/>
                <a:ext cx="8863173" cy="4975862"/>
              </a:xfrm>
              <a:blipFill>
                <a:blip r:embed="rId3"/>
                <a:stretch>
                  <a:fillRect l="-688" t="-490"/>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9679576" y="1310578"/>
            <a:ext cx="1604554" cy="2406831"/>
          </a:xfrm>
          <a:prstGeom prst="rect">
            <a:avLst/>
          </a:prstGeom>
        </p:spPr>
      </p:pic>
      <p:pic>
        <p:nvPicPr>
          <p:cNvPr id="5" name="Picture 4"/>
          <p:cNvPicPr>
            <a:picLocks noChangeAspect="1"/>
          </p:cNvPicPr>
          <p:nvPr/>
        </p:nvPicPr>
        <p:blipFill rotWithShape="1">
          <a:blip r:embed="rId5"/>
          <a:srcRect l="33373"/>
          <a:stretch/>
        </p:blipFill>
        <p:spPr>
          <a:xfrm>
            <a:off x="9679576" y="4099243"/>
            <a:ext cx="1915887" cy="1927391"/>
          </a:xfrm>
          <a:prstGeom prst="rect">
            <a:avLst/>
          </a:prstGeom>
        </p:spPr>
      </p:pic>
    </p:spTree>
    <p:extLst>
      <p:ext uri="{BB962C8B-B14F-4D97-AF65-F5344CB8AC3E}">
        <p14:creationId xmlns:p14="http://schemas.microsoft.com/office/powerpoint/2010/main" val="284650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63" y="756873"/>
            <a:ext cx="11277600" cy="762000"/>
          </a:xfrm>
        </p:spPr>
        <p:txBody>
          <a:bodyPr/>
          <a:lstStyle/>
          <a:p>
            <a:r>
              <a:rPr lang="en-US" dirty="0"/>
              <a:t>Quantum Cryptography</a:t>
            </a:r>
          </a:p>
        </p:txBody>
      </p:sp>
      <p:sp>
        <p:nvSpPr>
          <p:cNvPr id="3" name="Content Placeholder 2"/>
          <p:cNvSpPr>
            <a:spLocks noGrp="1"/>
          </p:cNvSpPr>
          <p:nvPr>
            <p:ph idx="1"/>
          </p:nvPr>
        </p:nvSpPr>
        <p:spPr>
          <a:xfrm>
            <a:off x="609601" y="1653538"/>
            <a:ext cx="8004464" cy="4975862"/>
          </a:xfrm>
        </p:spPr>
        <p:txBody>
          <a:bodyPr>
            <a:normAutofit lnSpcReduction="10000"/>
          </a:bodyPr>
          <a:lstStyle/>
          <a:p>
            <a:r>
              <a:rPr lang="en-US" sz="1800" dirty="0"/>
              <a:t>Quantum cryptography – using quantum computers to do cryptography</a:t>
            </a:r>
          </a:p>
          <a:p>
            <a:r>
              <a:rPr lang="en-US" sz="1800" dirty="0"/>
              <a:t>	- Security is mostly based on physical assumptions (quantum mechanics)</a:t>
            </a:r>
          </a:p>
          <a:p>
            <a:endParaRPr lang="en-US" sz="1800" dirty="0"/>
          </a:p>
          <a:p>
            <a:endParaRPr lang="en-US" sz="1800" dirty="0"/>
          </a:p>
          <a:p>
            <a:r>
              <a:rPr lang="en-US" sz="1800" dirty="0"/>
              <a:t>Best example: </a:t>
            </a:r>
            <a:r>
              <a:rPr lang="en-US" sz="1800" b="1" dirty="0"/>
              <a:t>Quantum Key Distribution </a:t>
            </a:r>
            <a:r>
              <a:rPr lang="en-US" sz="1800" dirty="0"/>
              <a:t>(QKD)  </a:t>
            </a:r>
          </a:p>
          <a:p>
            <a:endParaRPr lang="en-US" sz="1800" dirty="0"/>
          </a:p>
          <a:p>
            <a:pPr marL="1090613" indent="-290513">
              <a:buFont typeface="Wingdings" panose="05000000000000000000" pitchFamily="2" charset="2"/>
              <a:buChar char="§"/>
            </a:pPr>
            <a:r>
              <a:rPr lang="en-US" sz="1800" dirty="0"/>
              <a:t>Using quantum communication to establish a shared key between 2 parties</a:t>
            </a:r>
          </a:p>
          <a:p>
            <a:pPr marL="1090613" indent="-290513">
              <a:buFont typeface="Wingdings" panose="05000000000000000000" pitchFamily="2" charset="2"/>
              <a:buChar char="§"/>
            </a:pPr>
            <a:r>
              <a:rPr lang="en-US" sz="1800" dirty="0"/>
              <a:t>If an eavesdropper tries to learn any information, the observation causes the key exchange to have errors that can be detected</a:t>
            </a:r>
          </a:p>
          <a:p>
            <a:pPr marL="1090613" indent="-290513">
              <a:buFont typeface="Wingdings" panose="05000000000000000000" pitchFamily="2" charset="2"/>
              <a:buChar char="§"/>
            </a:pPr>
            <a:r>
              <a:rPr lang="en-US" sz="1800" dirty="0"/>
              <a:t>Security can be proven without imposing any restrictions on the abilities of the eavesdropper, which isn’t possible with classical crypto</a:t>
            </a:r>
          </a:p>
          <a:p>
            <a:pPr marL="1090613" indent="-290513">
              <a:buFont typeface="Wingdings" panose="05000000000000000000" pitchFamily="2" charset="2"/>
              <a:buChar char="§"/>
            </a:pPr>
            <a:r>
              <a:rPr lang="en-US" sz="1800" dirty="0"/>
              <a:t>Being developed commercially around the world</a:t>
            </a:r>
          </a:p>
          <a:p>
            <a:endParaRPr lang="en-US" sz="1800" dirty="0"/>
          </a:p>
          <a:p>
            <a:r>
              <a:rPr lang="en-US" sz="1800" dirty="0"/>
              <a:t>   </a:t>
            </a:r>
            <a:endParaRPr lang="en-US" sz="1600" dirty="0"/>
          </a:p>
        </p:txBody>
      </p:sp>
      <p:pic>
        <p:nvPicPr>
          <p:cNvPr id="2050" name="Picture 2" descr="Figure 4. China’s 46 node terrestrial QKD network is shown on the left and the planned space-based QKD network is shown on the right (Quantum Cryptography Conference, 2016)."/>
          <p:cNvPicPr>
            <a:picLocks noChangeAspect="1" noChangeArrowheads="1"/>
          </p:cNvPicPr>
          <p:nvPr/>
        </p:nvPicPr>
        <p:blipFill rotWithShape="1">
          <a:blip r:embed="rId2">
            <a:extLst>
              <a:ext uri="{28A0092B-C50C-407E-A947-70E740481C1C}">
                <a14:useLocalDpi xmlns:a14="http://schemas.microsoft.com/office/drawing/2010/main" val="0"/>
              </a:ext>
            </a:extLst>
          </a:blip>
          <a:srcRect l="36981" t="6376" r="1007" b="8734"/>
          <a:stretch/>
        </p:blipFill>
        <p:spPr bwMode="auto">
          <a:xfrm>
            <a:off x="8759537" y="2649682"/>
            <a:ext cx="3058860" cy="2036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38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63" y="756873"/>
            <a:ext cx="11277600" cy="762000"/>
          </a:xfrm>
        </p:spPr>
        <p:txBody>
          <a:bodyPr/>
          <a:lstStyle/>
          <a:p>
            <a:r>
              <a:rPr lang="en-US" dirty="0"/>
              <a:t>Limitations</a:t>
            </a:r>
          </a:p>
        </p:txBody>
      </p:sp>
      <p:sp>
        <p:nvSpPr>
          <p:cNvPr id="3" name="Content Placeholder 2"/>
          <p:cNvSpPr>
            <a:spLocks noGrp="1"/>
          </p:cNvSpPr>
          <p:nvPr>
            <p:ph idx="1"/>
          </p:nvPr>
        </p:nvSpPr>
        <p:spPr>
          <a:xfrm>
            <a:off x="609600" y="1653538"/>
            <a:ext cx="10009909" cy="4975862"/>
          </a:xfrm>
        </p:spPr>
        <p:txBody>
          <a:bodyPr>
            <a:normAutofit/>
          </a:bodyPr>
          <a:lstStyle/>
          <a:p>
            <a:r>
              <a:rPr lang="en-US" sz="1800" dirty="0"/>
              <a:t>Best example: </a:t>
            </a:r>
            <a:r>
              <a:rPr lang="en-US" sz="1800" b="1" dirty="0"/>
              <a:t>Quantum Key Distribution </a:t>
            </a:r>
            <a:r>
              <a:rPr lang="en-US" sz="1800" dirty="0"/>
              <a:t>(QKD)  </a:t>
            </a:r>
          </a:p>
          <a:p>
            <a:r>
              <a:rPr lang="en-US" sz="1800" dirty="0"/>
              <a:t>	</a:t>
            </a:r>
            <a:r>
              <a:rPr lang="en-US" sz="1200" dirty="0"/>
              <a:t>- Using quantum communication to establish a shared key between 2 parties</a:t>
            </a:r>
          </a:p>
          <a:p>
            <a:r>
              <a:rPr lang="en-US" sz="1200" dirty="0"/>
              <a:t>	- If an eavesdropper tries to learn any information, the observation causes the key exchange to have errors that can be detected</a:t>
            </a:r>
          </a:p>
          <a:p>
            <a:r>
              <a:rPr lang="en-US" sz="1200" dirty="0"/>
              <a:t>	- Security can be proven without imposing any restrictions on the abilities of the eavesdropper, which isn’t possible with classical crypto</a:t>
            </a:r>
          </a:p>
          <a:p>
            <a:r>
              <a:rPr lang="en-US" sz="1200" dirty="0"/>
              <a:t>	- Being developed commercially around the world</a:t>
            </a:r>
          </a:p>
          <a:p>
            <a:endParaRPr lang="en-US" sz="1800" dirty="0"/>
          </a:p>
          <a:p>
            <a:r>
              <a:rPr lang="en-US" sz="1800" dirty="0"/>
              <a:t>   Drawbacks</a:t>
            </a:r>
          </a:p>
          <a:p>
            <a:r>
              <a:rPr lang="en-US" sz="1800" dirty="0"/>
              <a:t>	- Specialized equipment (doesn’t run on classical computers)</a:t>
            </a:r>
          </a:p>
          <a:p>
            <a:r>
              <a:rPr lang="en-US" sz="1800" dirty="0"/>
              <a:t>	- Not cheap</a:t>
            </a:r>
          </a:p>
          <a:p>
            <a:r>
              <a:rPr lang="en-US" sz="1800" dirty="0"/>
              <a:t>	- Not easily scalable</a:t>
            </a:r>
          </a:p>
          <a:p>
            <a:endParaRPr lang="en-US" sz="1800" dirty="0"/>
          </a:p>
          <a:p>
            <a:endParaRPr lang="en-US" sz="1800" dirty="0"/>
          </a:p>
          <a:p>
            <a:r>
              <a:rPr lang="en-US" sz="1800" dirty="0"/>
              <a:t>		</a:t>
            </a:r>
            <a:r>
              <a:rPr lang="en-US" dirty="0"/>
              <a:t>The Cryptographic Technology Group at NIST is </a:t>
            </a:r>
            <a:r>
              <a:rPr lang="en-US" dirty="0">
                <a:solidFill>
                  <a:srgbClr val="FF0000"/>
                </a:solidFill>
              </a:rPr>
              <a:t>NOT</a:t>
            </a:r>
            <a:r>
              <a:rPr lang="en-US" dirty="0"/>
              <a:t> focusing on QKD</a:t>
            </a:r>
          </a:p>
          <a:p>
            <a:endParaRPr lang="en-US" sz="1600" dirty="0"/>
          </a:p>
        </p:txBody>
      </p:sp>
      <p:sp>
        <p:nvSpPr>
          <p:cNvPr id="4" name="Arrow: Right 3"/>
          <p:cNvSpPr/>
          <p:nvPr/>
        </p:nvSpPr>
        <p:spPr>
          <a:xfrm>
            <a:off x="706581" y="5299363"/>
            <a:ext cx="789709"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48829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22768</TotalTime>
  <Words>3206</Words>
  <Application>Microsoft Office PowerPoint</Application>
  <PresentationFormat>Widescreen</PresentationFormat>
  <Paragraphs>586</Paragraphs>
  <Slides>38</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Adobe Fan Heiti Std B</vt:lpstr>
      <vt:lpstr>Arial</vt:lpstr>
      <vt:lpstr>Calibri</vt:lpstr>
      <vt:lpstr>Cambria Math</vt:lpstr>
      <vt:lpstr>Times New Roman</vt:lpstr>
      <vt:lpstr>Wingdings</vt:lpstr>
      <vt:lpstr>Wingdings 3</vt:lpstr>
      <vt:lpstr>Custom Design</vt:lpstr>
      <vt:lpstr>Cryptography in a  Post-Quantum World</vt:lpstr>
      <vt:lpstr>Cryptography</vt:lpstr>
      <vt:lpstr>Classical vs Quantum Computers </vt:lpstr>
      <vt:lpstr>Quantum Computers</vt:lpstr>
      <vt:lpstr>Threshold Theorem </vt:lpstr>
      <vt:lpstr>Quantum Computing Progress</vt:lpstr>
      <vt:lpstr>Quantum Algorithms</vt:lpstr>
      <vt:lpstr>Quantum Cryptography</vt:lpstr>
      <vt:lpstr>Limitations</vt:lpstr>
      <vt:lpstr>NIST Cryptography Standards</vt:lpstr>
      <vt:lpstr>The Sky is Falling?</vt:lpstr>
      <vt:lpstr>The Sky is Falling?</vt:lpstr>
      <vt:lpstr>The Sky is Falling?</vt:lpstr>
      <vt:lpstr>PQC Standardization – Is it too early? </vt:lpstr>
      <vt:lpstr>How soon do we need to worry?</vt:lpstr>
      <vt:lpstr>NSA IAD Announcement August 2015 </vt:lpstr>
      <vt:lpstr>Post-Quantum Cryptography (PQC)</vt:lpstr>
      <vt:lpstr>Possible Replacements</vt:lpstr>
      <vt:lpstr>Practical Questions</vt:lpstr>
      <vt:lpstr>Encryption Schemes</vt:lpstr>
      <vt:lpstr>Observations</vt:lpstr>
      <vt:lpstr>PQC Standardization – A big decision to move forward</vt:lpstr>
      <vt:lpstr>What we have done so far –  The first mile in a long journey</vt:lpstr>
      <vt:lpstr>NIST PQC team – The most significant in the first mile</vt:lpstr>
      <vt:lpstr>PQC Standardization Plan  </vt:lpstr>
      <vt:lpstr>Complexities of PQC Standardization</vt:lpstr>
      <vt:lpstr>Differences with AES/SHA-3 competitions</vt:lpstr>
      <vt:lpstr>Minimal acceptability requirements</vt:lpstr>
      <vt:lpstr>The selection criteria</vt:lpstr>
      <vt:lpstr>Security Analysis</vt:lpstr>
      <vt:lpstr>Quantum Security – How to assess it?</vt:lpstr>
      <vt:lpstr>Quantum Security Strength Categories </vt:lpstr>
      <vt:lpstr>Cost and Performance</vt:lpstr>
      <vt:lpstr>Drop-in Replacements</vt:lpstr>
      <vt:lpstr>Challenges</vt:lpstr>
      <vt:lpstr>Transition and Migration</vt:lpstr>
      <vt:lpstr>Interactions with Standards Organizations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in a  Post-Quantum World</dc:title>
  <dc:creator>Moody, Dustin (Fed)</dc:creator>
  <cp:lastModifiedBy>Moody, Dustin (Fed)</cp:lastModifiedBy>
  <cp:revision>74</cp:revision>
  <dcterms:created xsi:type="dcterms:W3CDTF">2016-05-23T17:58:45Z</dcterms:created>
  <dcterms:modified xsi:type="dcterms:W3CDTF">2017-07-26T17:14:35Z</dcterms:modified>
</cp:coreProperties>
</file>